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78" r:id="rId2"/>
    <p:sldId id="279" r:id="rId3"/>
    <p:sldId id="287" r:id="rId4"/>
    <p:sldId id="290" r:id="rId5"/>
    <p:sldId id="263" r:id="rId6"/>
    <p:sldId id="282" r:id="rId7"/>
    <p:sldId id="283" r:id="rId8"/>
    <p:sldId id="284" r:id="rId9"/>
    <p:sldId id="285" r:id="rId10"/>
    <p:sldId id="286" r:id="rId11"/>
    <p:sldId id="281" r:id="rId12"/>
  </p:sldIdLst>
  <p:sldSz cx="9144000" cy="6858000" type="screen4x3"/>
  <p:notesSz cx="6858000" cy="9144000"/>
  <p:defaultTextStyle>
    <a:defPPr>
      <a:defRPr lang="en-US"/>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15" autoAdjust="0"/>
    <p:restoredTop sz="72621" autoAdjust="0"/>
  </p:normalViewPr>
  <p:slideViewPr>
    <p:cSldViewPr>
      <p:cViewPr varScale="1">
        <p:scale>
          <a:sx n="38" d="100"/>
          <a:sy n="38" d="100"/>
        </p:scale>
        <p:origin x="-653" y="-72"/>
      </p:cViewPr>
      <p:guideLst>
        <p:guide orient="horz" pos="2160"/>
        <p:guide pos="2880"/>
      </p:guideLst>
    </p:cSldViewPr>
  </p:slideViewPr>
  <p:outlineViewPr>
    <p:cViewPr>
      <p:scale>
        <a:sx n="33" d="100"/>
        <a:sy n="33" d="100"/>
      </p:scale>
      <p:origin x="3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717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7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717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BF70D08D-4EE1-40B9-A304-6F6C914E37DA}" type="slidenum">
              <a:rPr lang="en-US"/>
              <a:pPr/>
              <a:t>‹#›</a:t>
            </a:fld>
            <a:endParaRPr lang="en-US"/>
          </a:p>
        </p:txBody>
      </p:sp>
    </p:spTree>
    <p:extLst>
      <p:ext uri="{BB962C8B-B14F-4D97-AF65-F5344CB8AC3E}">
        <p14:creationId xmlns:p14="http://schemas.microsoft.com/office/powerpoint/2010/main" val="10393915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41052685-1E6A-4F9F-8878-47BE2BDD6041}" type="slidenum">
              <a:rPr lang="en-US"/>
              <a:pPr eaLnBrk="1" hangingPunct="1"/>
              <a:t>1</a:t>
            </a:fld>
            <a:endParaRPr lang="en-US"/>
          </a:p>
        </p:txBody>
      </p:sp>
      <p:sp>
        <p:nvSpPr>
          <p:cNvPr id="14339" name="Slide Image Placeholder 1"/>
          <p:cNvSpPr>
            <a:spLocks noGrp="1" noRot="1" noChangeAspect="1" noTextEdit="1"/>
          </p:cNvSpPr>
          <p:nvPr>
            <p:ph type="sldImg"/>
          </p:nvPr>
        </p:nvSpPr>
        <p:spPr>
          <a:ln/>
        </p:spPr>
      </p:sp>
      <p:sp>
        <p:nvSpPr>
          <p:cNvPr id="1434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smtClean="0"/>
          </a:p>
        </p:txBody>
      </p:sp>
      <p:sp>
        <p:nvSpPr>
          <p:cNvPr id="14341"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r" eaLnBrk="1" hangingPunct="1"/>
            <a:fld id="{761E6563-FE6F-4318-A9FD-046BFF7BDADE}" type="slidenum">
              <a:rPr lang="en-US" sz="1200">
                <a:latin typeface="Calibri" pitchFamily="34" charset="0"/>
              </a:rPr>
              <a:pPr algn="r" eaLnBrk="1" hangingPunct="1"/>
              <a:t>1</a:t>
            </a:fld>
            <a:endParaRPr lang="en-US" sz="1200">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F5D8B896-E9E2-4C2E-8D2B-ED9DABA05376}" type="slidenum">
              <a:rPr lang="en-US"/>
              <a:pPr eaLnBrk="1" hangingPunct="1"/>
              <a:t>2</a:t>
            </a:fld>
            <a:endParaRPr lang="en-US"/>
          </a:p>
        </p:txBody>
      </p:sp>
      <p:sp>
        <p:nvSpPr>
          <p:cNvPr id="15363" name="Slide Image Placeholder 1"/>
          <p:cNvSpPr>
            <a:spLocks noGrp="1" noRot="1" noChangeAspect="1" noTextEdit="1"/>
          </p:cNvSpPr>
          <p:nvPr>
            <p:ph type="sldImg"/>
          </p:nvPr>
        </p:nvSpPr>
        <p:spPr>
          <a:ln/>
        </p:spPr>
      </p:sp>
      <p:sp>
        <p:nvSpPr>
          <p:cNvPr id="1536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smtClean="0"/>
          </a:p>
        </p:txBody>
      </p:sp>
      <p:sp>
        <p:nvSpPr>
          <p:cNvPr id="15365"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r" eaLnBrk="1" hangingPunct="1"/>
            <a:fld id="{F8412D0D-1608-48C4-B108-5F5EA6FD6ECC}" type="slidenum">
              <a:rPr lang="en-US" sz="1200">
                <a:latin typeface="Calibri" pitchFamily="34" charset="0"/>
              </a:rPr>
              <a:pPr algn="r" eaLnBrk="1" hangingPunct="1"/>
              <a:t>2</a:t>
            </a:fld>
            <a:endParaRPr lang="en-US" sz="120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37A4D841-52F5-418F-B52A-C417115EC497}" type="slidenum">
              <a:rPr lang="en-US"/>
              <a:pPr eaLnBrk="1" hangingPunct="1"/>
              <a:t>3</a:t>
            </a:fld>
            <a:endParaRPr lang="en-US"/>
          </a:p>
        </p:txBody>
      </p:sp>
      <p:sp>
        <p:nvSpPr>
          <p:cNvPr id="16387" name="Slide Image Placeholder 1"/>
          <p:cNvSpPr>
            <a:spLocks noGrp="1" noRot="1" noChangeAspect="1" noTextEdit="1"/>
          </p:cNvSpPr>
          <p:nvPr>
            <p:ph type="sldImg"/>
          </p:nvPr>
        </p:nvSpPr>
        <p:spPr>
          <a:ln/>
        </p:spPr>
      </p:sp>
      <p:sp>
        <p:nvSpPr>
          <p:cNvPr id="1638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smtClean="0"/>
          </a:p>
        </p:txBody>
      </p:sp>
      <p:sp>
        <p:nvSpPr>
          <p:cNvPr id="16389"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r" eaLnBrk="1" hangingPunct="1"/>
            <a:fld id="{C66F149B-06DC-4070-8BE8-58F6B26C4F6F}" type="slidenum">
              <a:rPr lang="en-US" sz="1200">
                <a:latin typeface="Calibri" pitchFamily="34" charset="0"/>
              </a:rPr>
              <a:pPr algn="r" eaLnBrk="1" hangingPunct="1"/>
              <a:t>3</a:t>
            </a:fld>
            <a:endParaRPr lang="en-US" sz="1200">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F128D745-8060-4B46-9CD2-B4E1D807968E}" type="slidenum">
              <a:rPr lang="en-US"/>
              <a:pPr eaLnBrk="1" hangingPunct="1"/>
              <a:t>4</a:t>
            </a:fld>
            <a:endParaRPr lang="en-US"/>
          </a:p>
        </p:txBody>
      </p:sp>
      <p:sp>
        <p:nvSpPr>
          <p:cNvPr id="17411"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r" eaLnBrk="1" hangingPunct="1"/>
            <a:fld id="{19D548B2-BF9E-4FC8-A56E-41F6F92BFBF9}" type="slidenum">
              <a:rPr lang="en-US" sz="1200"/>
              <a:pPr algn="r" eaLnBrk="1" hangingPunct="1"/>
              <a:t>4</a:t>
            </a:fld>
            <a:endParaRPr lang="en-US" sz="1200"/>
          </a:p>
        </p:txBody>
      </p:sp>
      <p:sp>
        <p:nvSpPr>
          <p:cNvPr id="17412" name="Slide Image Placeholder 1"/>
          <p:cNvSpPr>
            <a:spLocks noGrp="1" noRot="1" noChangeAspect="1" noTextEdit="1"/>
          </p:cNvSpPr>
          <p:nvPr>
            <p:ph type="sldImg"/>
          </p:nvPr>
        </p:nvSpPr>
        <p:spPr>
          <a:ln/>
        </p:spPr>
      </p:sp>
      <p:sp>
        <p:nvSpPr>
          <p:cNvPr id="1741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smtClean="0"/>
          </a:p>
        </p:txBody>
      </p:sp>
      <p:sp>
        <p:nvSpPr>
          <p:cNvPr id="17414"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r" eaLnBrk="1" hangingPunct="1"/>
            <a:fld id="{6381221B-FE59-46C7-99E1-DCC4A6CB765F}" type="slidenum">
              <a:rPr lang="en-US" sz="1200">
                <a:latin typeface="Calibri" pitchFamily="34" charset="0"/>
              </a:rPr>
              <a:pPr algn="r" eaLnBrk="1" hangingPunct="1"/>
              <a:t>4</a:t>
            </a:fld>
            <a:endParaRPr lang="en-US" sz="1200">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387A3DEC-32BC-4EBE-A37F-FE5000CA00C9}" type="slidenum">
              <a:rPr lang="en-US"/>
              <a:pPr eaLnBrk="1" hangingPunct="1"/>
              <a:t>6</a:t>
            </a:fld>
            <a:endParaRPr lang="en-US"/>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Businesses can accept the President's call-to-action &amp; make a "Pathways Pledge" by choosing at least one of the following three pathways to employment for low-income youth:</a:t>
            </a:r>
            <a:endParaRPr lang="en-US" i="1" smtClean="0"/>
          </a:p>
          <a:p>
            <a:pPr eaLnBrk="1" hangingPunct="1"/>
            <a:r>
              <a:rPr lang="en-US" i="1" smtClean="0"/>
              <a:t>Life Skills:</a:t>
            </a:r>
            <a:r>
              <a:rPr lang="en-US" smtClean="0"/>
              <a:t>  Provide youth work-related soft skills, such as communication, time management &amp; teamwork, through coursework and/or experience.  This includes resume writing or interview workshops &amp; mentorship programs. </a:t>
            </a:r>
            <a:endParaRPr lang="en-US" i="1" smtClean="0"/>
          </a:p>
          <a:p>
            <a:pPr eaLnBrk="1" hangingPunct="1"/>
            <a:r>
              <a:rPr lang="en-US" i="1" smtClean="0"/>
              <a:t>Work Skills:</a:t>
            </a:r>
            <a:r>
              <a:rPr lang="en-US" smtClean="0"/>
              <a:t>  Provide youth insight into the world of work to prepare for employment.  This includes job shadow days &amp; internships. </a:t>
            </a:r>
            <a:endParaRPr lang="en-US" i="1" smtClean="0"/>
          </a:p>
          <a:p>
            <a:pPr eaLnBrk="1" hangingPunct="1"/>
            <a:r>
              <a:rPr lang="en-US" i="1" smtClean="0"/>
              <a:t>Learn &amp; Earn:</a:t>
            </a:r>
            <a:r>
              <a:rPr lang="en-US" smtClean="0"/>
              <a:t>  Provide youth on-the-job skills in a learning environment while earning wages for their work.</a:t>
            </a:r>
          </a:p>
          <a:p>
            <a:pPr eaLnBrk="1" hangingPunct="1"/>
            <a:r>
              <a:rPr lang="en-US" smtClean="0"/>
              <a:t>The initial commitments list featured nearly 180,000 employment opportunities from public &amp; private sector entities across the country.  Some of the partners are listed on the following slide.</a:t>
            </a:r>
          </a:p>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C8C23A90-1DAC-42F9-B3D0-E141E1871A32}" type="slidenum">
              <a:rPr lang="en-US"/>
              <a:pPr eaLnBrk="1" hangingPunct="1"/>
              <a:t>7</a:t>
            </a:fld>
            <a:endParaRPr 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A centerpiece of the program is the Summer Jobs+ Bank</a:t>
            </a:r>
            <a:r>
              <a:rPr lang="en-US" b="1" dirty="0" smtClean="0"/>
              <a:t>,</a:t>
            </a:r>
            <a:r>
              <a:rPr lang="en-US" dirty="0" smtClean="0"/>
              <a:t> a one-stop search tool for youth to access postings from participating employers.  This online tool that will be launched within the next month or two &amp; will help connect young people to summer jobs, internships, &amp; mentoring in their area. </a:t>
            </a:r>
          </a:p>
          <a:p>
            <a:pPr eaLnBrk="1" hangingPunct="1"/>
            <a:endParaRPr lang="en-US" dirty="0" smtClean="0"/>
          </a:p>
          <a:p>
            <a:pPr eaLnBrk="1" hangingPunct="1"/>
            <a:r>
              <a:rPr lang="en-US" dirty="0" smtClean="0"/>
              <a:t>What’s a widget?</a:t>
            </a:r>
          </a:p>
          <a:p>
            <a:pPr eaLnBrk="1" hangingPunct="1"/>
            <a:r>
              <a:rPr lang="en-US" dirty="0" smtClean="0"/>
              <a:t>A widget is an online application built by one website that can be displayed on another website. A widget, like the Summer Jobs+ widget, can be embedded in personalized home pages, blogs &amp; other sites. Once you have added the widget, there is no technical maintenance required — the original source of the information will update the content automatically.</a:t>
            </a:r>
          </a:p>
          <a:p>
            <a:pPr eaLnBrk="1" hangingPunct="1"/>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a:lnSpc>
                <a:spcPct val="90000"/>
              </a:lnSpc>
              <a:buFontTx/>
              <a:buChar char="•"/>
            </a:pPr>
            <a:r>
              <a:rPr lang="en-US" sz="1100" smtClean="0"/>
              <a:t>The American Assn. of People with Disabilities</a:t>
            </a:r>
          </a:p>
          <a:p>
            <a:pPr>
              <a:lnSpc>
                <a:spcPct val="90000"/>
              </a:lnSpc>
              <a:buFontTx/>
              <a:buChar char="•"/>
            </a:pPr>
            <a:r>
              <a:rPr lang="en-US" sz="1100" smtClean="0"/>
              <a:t>AT&amp;T</a:t>
            </a:r>
          </a:p>
          <a:p>
            <a:pPr>
              <a:lnSpc>
                <a:spcPct val="90000"/>
              </a:lnSpc>
              <a:buFontTx/>
              <a:buChar char="•"/>
            </a:pPr>
            <a:r>
              <a:rPr lang="en-US" sz="1100" smtClean="0"/>
              <a:t>Bank of America</a:t>
            </a:r>
          </a:p>
          <a:p>
            <a:pPr>
              <a:lnSpc>
                <a:spcPct val="90000"/>
              </a:lnSpc>
              <a:buFontTx/>
              <a:buChar char="•"/>
            </a:pPr>
            <a:r>
              <a:rPr lang="en-US" sz="1100" smtClean="0"/>
              <a:t>Baxter International Inc. *</a:t>
            </a:r>
          </a:p>
          <a:p>
            <a:pPr>
              <a:lnSpc>
                <a:spcPct val="90000"/>
              </a:lnSpc>
              <a:buFontTx/>
              <a:buChar char="•"/>
            </a:pPr>
            <a:r>
              <a:rPr lang="en-US" sz="1100" smtClean="0"/>
              <a:t>Bender Consulting Services, Inc.</a:t>
            </a:r>
          </a:p>
          <a:p>
            <a:pPr>
              <a:lnSpc>
                <a:spcPct val="90000"/>
              </a:lnSpc>
              <a:buFontTx/>
              <a:buChar char="•"/>
            </a:pPr>
            <a:r>
              <a:rPr lang="en-US" sz="1100" smtClean="0"/>
              <a:t>The Camber Corporation</a:t>
            </a:r>
          </a:p>
          <a:p>
            <a:pPr>
              <a:lnSpc>
                <a:spcPct val="90000"/>
              </a:lnSpc>
              <a:buFontTx/>
              <a:buChar char="•"/>
            </a:pPr>
            <a:r>
              <a:rPr lang="en-US" sz="1100" smtClean="0"/>
              <a:t>CenturyLink</a:t>
            </a:r>
          </a:p>
          <a:p>
            <a:pPr>
              <a:lnSpc>
                <a:spcPct val="90000"/>
              </a:lnSpc>
              <a:buFontTx/>
              <a:buChar char="•"/>
            </a:pPr>
            <a:r>
              <a:rPr lang="en-US" sz="1100" smtClean="0"/>
              <a:t>CodeNow </a:t>
            </a:r>
          </a:p>
          <a:p>
            <a:pPr>
              <a:lnSpc>
                <a:spcPct val="90000"/>
              </a:lnSpc>
              <a:buFontTx/>
              <a:buChar char="•"/>
            </a:pPr>
            <a:r>
              <a:rPr lang="en-US" sz="1100" smtClean="0"/>
              <a:t>The Corp. for National &amp; Community Service</a:t>
            </a:r>
          </a:p>
          <a:p>
            <a:pPr>
              <a:lnSpc>
                <a:spcPct val="90000"/>
              </a:lnSpc>
              <a:buFontTx/>
              <a:buChar char="•"/>
            </a:pPr>
            <a:r>
              <a:rPr lang="en-US" sz="1100" smtClean="0"/>
              <a:t>CVS Caremark</a:t>
            </a:r>
          </a:p>
          <a:p>
            <a:pPr>
              <a:lnSpc>
                <a:spcPct val="90000"/>
              </a:lnSpc>
              <a:buFontTx/>
              <a:buChar char="•"/>
            </a:pPr>
            <a:r>
              <a:rPr lang="en-US" sz="1100" smtClean="0"/>
              <a:t>Deloitte</a:t>
            </a:r>
          </a:p>
          <a:p>
            <a:pPr>
              <a:lnSpc>
                <a:spcPct val="90000"/>
              </a:lnSpc>
              <a:buFontTx/>
              <a:buChar char="•"/>
            </a:pPr>
            <a:r>
              <a:rPr lang="en-US" sz="1100" smtClean="0"/>
              <a:t>The Department of Agriculture</a:t>
            </a:r>
          </a:p>
          <a:p>
            <a:pPr>
              <a:lnSpc>
                <a:spcPct val="90000"/>
              </a:lnSpc>
              <a:buFontTx/>
              <a:buChar char="•"/>
            </a:pPr>
            <a:r>
              <a:rPr lang="en-US" sz="1100" smtClean="0"/>
              <a:t>The Department of Health &amp; Human Services</a:t>
            </a:r>
          </a:p>
          <a:p>
            <a:pPr>
              <a:lnSpc>
                <a:spcPct val="90000"/>
              </a:lnSpc>
              <a:buFontTx/>
              <a:buChar char="•"/>
            </a:pPr>
            <a:r>
              <a:rPr lang="en-US" sz="1100" smtClean="0"/>
              <a:t>The Department of the Interior</a:t>
            </a:r>
          </a:p>
          <a:p>
            <a:pPr>
              <a:lnSpc>
                <a:spcPct val="90000"/>
              </a:lnSpc>
              <a:buFontTx/>
              <a:buChar char="•"/>
            </a:pPr>
            <a:r>
              <a:rPr lang="en-US" sz="1100" smtClean="0"/>
              <a:t>The Direct Employers Association</a:t>
            </a:r>
          </a:p>
          <a:p>
            <a:pPr>
              <a:lnSpc>
                <a:spcPct val="90000"/>
              </a:lnSpc>
              <a:buFontTx/>
              <a:buChar char="•"/>
            </a:pPr>
            <a:r>
              <a:rPr lang="en-US" sz="1100" smtClean="0"/>
              <a:t>Discovery Communications</a:t>
            </a:r>
          </a:p>
          <a:p>
            <a:pPr>
              <a:lnSpc>
                <a:spcPct val="90000"/>
              </a:lnSpc>
              <a:buFontTx/>
              <a:buChar char="•"/>
            </a:pPr>
            <a:r>
              <a:rPr lang="en-US" sz="1100" smtClean="0"/>
              <a:t>Easter Seals</a:t>
            </a:r>
          </a:p>
          <a:p>
            <a:pPr>
              <a:lnSpc>
                <a:spcPct val="90000"/>
              </a:lnSpc>
              <a:buFontTx/>
              <a:buChar char="•"/>
            </a:pPr>
            <a:r>
              <a:rPr lang="en-US" sz="1100" smtClean="0"/>
              <a:t>Expeditors</a:t>
            </a:r>
          </a:p>
          <a:p>
            <a:pPr>
              <a:lnSpc>
                <a:spcPct val="90000"/>
              </a:lnSpc>
              <a:buFontTx/>
              <a:buChar char="•"/>
            </a:pPr>
            <a:r>
              <a:rPr lang="en-US" sz="1100" smtClean="0"/>
              <a:t>Gap Inc.</a:t>
            </a:r>
          </a:p>
          <a:p>
            <a:pPr>
              <a:lnSpc>
                <a:spcPct val="90000"/>
              </a:lnSpc>
            </a:pPr>
            <a:endParaRPr lang="en-US" sz="1100" smtClean="0"/>
          </a:p>
          <a:p>
            <a:pPr eaLnBrk="1" hangingPunct="1">
              <a:lnSpc>
                <a:spcPct val="90000"/>
              </a:lnSpc>
            </a:pPr>
            <a:r>
              <a:rPr lang="en-US" sz="1100" smtClean="0"/>
              <a:t>General Dynamics C4 Systems</a:t>
            </a:r>
          </a:p>
          <a:p>
            <a:pPr eaLnBrk="1" hangingPunct="1">
              <a:lnSpc>
                <a:spcPct val="90000"/>
              </a:lnSpc>
            </a:pPr>
            <a:r>
              <a:rPr lang="en-US" sz="1100" smtClean="0"/>
              <a:t>Goodwill Industries International</a:t>
            </a:r>
          </a:p>
          <a:p>
            <a:pPr eaLnBrk="1" hangingPunct="1">
              <a:lnSpc>
                <a:spcPct val="90000"/>
              </a:lnSpc>
            </a:pPr>
            <a:r>
              <a:rPr lang="en-US" sz="1100" smtClean="0"/>
              <a:t>H-E-B</a:t>
            </a:r>
          </a:p>
          <a:p>
            <a:pPr eaLnBrk="1" hangingPunct="1">
              <a:lnSpc>
                <a:spcPct val="90000"/>
              </a:lnSpc>
            </a:pPr>
            <a:r>
              <a:rPr lang="en-US" sz="1100" smtClean="0"/>
              <a:t>J.B. Hunt Transport</a:t>
            </a:r>
          </a:p>
          <a:p>
            <a:pPr eaLnBrk="1" hangingPunct="1">
              <a:lnSpc>
                <a:spcPct val="90000"/>
              </a:lnSpc>
            </a:pPr>
            <a:r>
              <a:rPr lang="en-US" sz="1100" smtClean="0"/>
              <a:t>Jamba Juice**</a:t>
            </a:r>
          </a:p>
          <a:p>
            <a:pPr eaLnBrk="1" hangingPunct="1">
              <a:lnSpc>
                <a:spcPct val="90000"/>
              </a:lnSpc>
            </a:pPr>
            <a:r>
              <a:rPr lang="en-US" sz="1100" smtClean="0"/>
              <a:t>JPMorgan Chase*</a:t>
            </a:r>
          </a:p>
          <a:p>
            <a:pPr eaLnBrk="1" hangingPunct="1">
              <a:lnSpc>
                <a:spcPct val="90000"/>
              </a:lnSpc>
            </a:pPr>
            <a:r>
              <a:rPr lang="en-US" sz="1100" smtClean="0"/>
              <a:t>LinkedIn</a:t>
            </a:r>
          </a:p>
          <a:p>
            <a:pPr eaLnBrk="1" hangingPunct="1">
              <a:lnSpc>
                <a:spcPct val="90000"/>
              </a:lnSpc>
            </a:pPr>
            <a:r>
              <a:rPr lang="en-US" sz="1100" smtClean="0"/>
              <a:t>Manpower Group</a:t>
            </a:r>
          </a:p>
          <a:p>
            <a:pPr eaLnBrk="1" hangingPunct="1">
              <a:lnSpc>
                <a:spcPct val="90000"/>
              </a:lnSpc>
            </a:pPr>
            <a:r>
              <a:rPr lang="en-US" sz="1100" smtClean="0"/>
              <a:t>Operation HOPE</a:t>
            </a:r>
          </a:p>
          <a:p>
            <a:pPr eaLnBrk="1" hangingPunct="1">
              <a:lnSpc>
                <a:spcPct val="90000"/>
              </a:lnSpc>
            </a:pPr>
            <a:r>
              <a:rPr lang="en-US" sz="1100" smtClean="0"/>
              <a:t>PricewaterhouseCoopers LLP</a:t>
            </a:r>
          </a:p>
          <a:p>
            <a:pPr eaLnBrk="1" hangingPunct="1">
              <a:lnSpc>
                <a:spcPct val="90000"/>
              </a:lnSpc>
            </a:pPr>
            <a:r>
              <a:rPr lang="en-US" sz="1100" smtClean="0"/>
              <a:t>The SI Organization</a:t>
            </a:r>
          </a:p>
          <a:p>
            <a:pPr eaLnBrk="1" hangingPunct="1">
              <a:lnSpc>
                <a:spcPct val="90000"/>
              </a:lnSpc>
            </a:pPr>
            <a:r>
              <a:rPr lang="en-US" sz="1100" smtClean="0"/>
              <a:t>Starbucks Coffee Company</a:t>
            </a:r>
          </a:p>
          <a:p>
            <a:pPr eaLnBrk="1" hangingPunct="1">
              <a:lnSpc>
                <a:spcPct val="90000"/>
              </a:lnSpc>
            </a:pPr>
            <a:r>
              <a:rPr lang="en-US" sz="1100" smtClean="0"/>
              <a:t>State Street Corporation*</a:t>
            </a:r>
          </a:p>
          <a:p>
            <a:pPr eaLnBrk="1" hangingPunct="1">
              <a:lnSpc>
                <a:spcPct val="90000"/>
              </a:lnSpc>
            </a:pPr>
            <a:r>
              <a:rPr lang="en-US" sz="1100" smtClean="0"/>
              <a:t>Syracuse University</a:t>
            </a:r>
          </a:p>
          <a:p>
            <a:pPr eaLnBrk="1" hangingPunct="1">
              <a:lnSpc>
                <a:spcPct val="90000"/>
              </a:lnSpc>
            </a:pPr>
            <a:r>
              <a:rPr lang="en-US" sz="1100" smtClean="0"/>
              <a:t>The McGraw-Hill Companies</a:t>
            </a:r>
          </a:p>
          <a:p>
            <a:pPr eaLnBrk="1" hangingPunct="1">
              <a:lnSpc>
                <a:spcPct val="90000"/>
              </a:lnSpc>
            </a:pPr>
            <a:r>
              <a:rPr lang="en-US" sz="1100" smtClean="0"/>
              <a:t>UPS</a:t>
            </a:r>
          </a:p>
          <a:p>
            <a:pPr eaLnBrk="1" hangingPunct="1">
              <a:lnSpc>
                <a:spcPct val="90000"/>
              </a:lnSpc>
            </a:pPr>
            <a:r>
              <a:rPr lang="en-US" sz="1100" smtClean="0"/>
              <a:t>Viacom</a:t>
            </a:r>
          </a:p>
          <a:p>
            <a:pPr eaLnBrk="1" hangingPunct="1">
              <a:lnSpc>
                <a:spcPct val="90000"/>
              </a:lnSpc>
            </a:pPr>
            <a:r>
              <a:rPr lang="en-US" sz="1100" smtClean="0"/>
              <a:t>WE ARE GOLF</a:t>
            </a:r>
          </a:p>
          <a:p>
            <a:pPr eaLnBrk="1" hangingPunct="1">
              <a:lnSpc>
                <a:spcPct val="90000"/>
              </a:lnSpc>
            </a:pPr>
            <a:r>
              <a:rPr lang="en-US" sz="1100" smtClean="0"/>
              <a:t>Wells Fargo</a:t>
            </a:r>
          </a:p>
          <a:p>
            <a:pPr>
              <a:lnSpc>
                <a:spcPct val="90000"/>
              </a:lnSpc>
            </a:pPr>
            <a:endParaRPr lang="en-US" sz="1100" smtClean="0"/>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D786047B-6C35-47FB-9E76-A082EA454180}" type="slidenum">
              <a:rPr lang="en-US"/>
              <a:pPr eaLnBrk="1" hangingPunct="1"/>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FCC63DDF-1DE1-47C7-88DD-CCEE12BA3E27}" type="slidenum">
              <a:rPr lang="en-US"/>
              <a:pPr eaLnBrk="1" hangingPunct="1"/>
              <a:t>10</a:t>
            </a:fld>
            <a:endParaRPr 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A centerpiece of the program is the Summer Jobs+ Bank</a:t>
            </a:r>
            <a:r>
              <a:rPr lang="en-US" b="1" smtClean="0"/>
              <a:t>,</a:t>
            </a:r>
            <a:r>
              <a:rPr lang="en-US" smtClean="0"/>
              <a:t> a one-stop search tool for youth to access postings from participating employers.  This online tool that will be launched within the next month or two &amp; will help connect young people to summer jobs, internships, &amp; mentoring in their area. </a:t>
            </a:r>
          </a:p>
          <a:p>
            <a:pPr eaLnBrk="1" hangingPunct="1"/>
            <a:endParaRPr lang="en-US" smtClean="0"/>
          </a:p>
          <a:p>
            <a:pPr eaLnBrk="1" hangingPunct="1"/>
            <a:r>
              <a:rPr lang="en-US" smtClean="0"/>
              <a:t>What’s a widget?</a:t>
            </a:r>
          </a:p>
          <a:p>
            <a:pPr eaLnBrk="1" hangingPunct="1"/>
            <a:r>
              <a:rPr lang="en-US" smtClean="0"/>
              <a:t>A widget is an online application built by one website that can be displayed on another website. A widget, like the Summer Jobs+ widget, can be embedded in personalized home pages, blogs &amp; other sites. Once you have added the widget, there is no technical maintenance required — the original source of the information will update the content automatically.</a:t>
            </a:r>
          </a:p>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fld id="{FE0C7359-B864-4465-ABA9-A974FEEC1479}" type="slidenum">
              <a:rPr lang="en-US"/>
              <a:pPr eaLnBrk="1" hangingPunct="1"/>
              <a:t>11</a:t>
            </a:fld>
            <a:endParaRPr lang="en-US"/>
          </a:p>
        </p:txBody>
      </p:sp>
      <p:sp>
        <p:nvSpPr>
          <p:cNvPr id="22531" name="Slide Image Placeholder 1"/>
          <p:cNvSpPr>
            <a:spLocks noGrp="1" noRot="1" noChangeAspect="1" noTextEdit="1"/>
          </p:cNvSpPr>
          <p:nvPr>
            <p:ph type="sldImg"/>
          </p:nvPr>
        </p:nvSpPr>
        <p:spPr>
          <a:ln/>
        </p:spPr>
      </p:sp>
      <p:sp>
        <p:nvSpPr>
          <p:cNvPr id="2253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smtClean="0"/>
          </a:p>
        </p:txBody>
      </p:sp>
      <p:sp>
        <p:nvSpPr>
          <p:cNvPr id="22533"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r" eaLnBrk="1" hangingPunct="1"/>
            <a:fld id="{FA14CEA2-BB1A-4D8B-8470-D951BA4B7FE7}" type="slidenum">
              <a:rPr lang="en-US" sz="1200">
                <a:latin typeface="Calibri" pitchFamily="34" charset="0"/>
              </a:rPr>
              <a:pPr algn="r" eaLnBrk="1" hangingPunct="1"/>
              <a:t>11</a:t>
            </a:fld>
            <a:endParaRPr lang="en-US" sz="120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628C7C7A-1A96-4385-BB20-D71013AE2F2A}" type="slidenum">
              <a:rPr lang="en-US"/>
              <a:pPr/>
              <a:t>‹#›</a:t>
            </a:fld>
            <a:endParaRPr lang="en-US"/>
          </a:p>
        </p:txBody>
      </p:sp>
    </p:spTree>
    <p:extLst>
      <p:ext uri="{BB962C8B-B14F-4D97-AF65-F5344CB8AC3E}">
        <p14:creationId xmlns:p14="http://schemas.microsoft.com/office/powerpoint/2010/main" val="1891105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9EAD3100-3FB1-4136-A802-5F4E916E93E0}" type="slidenum">
              <a:rPr lang="en-US"/>
              <a:pPr/>
              <a:t>‹#›</a:t>
            </a:fld>
            <a:endParaRPr lang="en-US"/>
          </a:p>
        </p:txBody>
      </p:sp>
    </p:spTree>
    <p:extLst>
      <p:ext uri="{BB962C8B-B14F-4D97-AF65-F5344CB8AC3E}">
        <p14:creationId xmlns:p14="http://schemas.microsoft.com/office/powerpoint/2010/main" val="1814787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66149555-9E42-420D-970B-F677E5EACB96}" type="slidenum">
              <a:rPr lang="en-US"/>
              <a:pPr/>
              <a:t>‹#›</a:t>
            </a:fld>
            <a:endParaRPr lang="en-US"/>
          </a:p>
        </p:txBody>
      </p:sp>
    </p:spTree>
    <p:extLst>
      <p:ext uri="{BB962C8B-B14F-4D97-AF65-F5344CB8AC3E}">
        <p14:creationId xmlns:p14="http://schemas.microsoft.com/office/powerpoint/2010/main" val="21582724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88E4FEDE-3421-45E8-857A-C940E2F5FCF0}" type="slidenum">
              <a:rPr lang="en-US"/>
              <a:pPr/>
              <a:t>‹#›</a:t>
            </a:fld>
            <a:endParaRPr lang="en-US"/>
          </a:p>
        </p:txBody>
      </p:sp>
    </p:spTree>
    <p:extLst>
      <p:ext uri="{BB962C8B-B14F-4D97-AF65-F5344CB8AC3E}">
        <p14:creationId xmlns:p14="http://schemas.microsoft.com/office/powerpoint/2010/main" val="2885139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82FC42EC-7C77-45FB-957D-C267C9142402}" type="slidenum">
              <a:rPr lang="en-US"/>
              <a:pPr/>
              <a:t>‹#›</a:t>
            </a:fld>
            <a:endParaRPr lang="en-US"/>
          </a:p>
        </p:txBody>
      </p:sp>
    </p:spTree>
    <p:extLst>
      <p:ext uri="{BB962C8B-B14F-4D97-AF65-F5344CB8AC3E}">
        <p14:creationId xmlns:p14="http://schemas.microsoft.com/office/powerpoint/2010/main" val="2210079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A2BC6A46-1FFC-4E50-8A6B-B7FCA67658C4}" type="slidenum">
              <a:rPr lang="en-US"/>
              <a:pPr/>
              <a:t>‹#›</a:t>
            </a:fld>
            <a:endParaRPr lang="en-US"/>
          </a:p>
        </p:txBody>
      </p:sp>
    </p:spTree>
    <p:extLst>
      <p:ext uri="{BB962C8B-B14F-4D97-AF65-F5344CB8AC3E}">
        <p14:creationId xmlns:p14="http://schemas.microsoft.com/office/powerpoint/2010/main" val="2582867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895600"/>
            <a:ext cx="4038600" cy="3230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895600"/>
            <a:ext cx="4038600" cy="3230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3E544A23-FDF2-4F69-9F5C-414BCC8AC92B}" type="slidenum">
              <a:rPr lang="en-US"/>
              <a:pPr/>
              <a:t>‹#›</a:t>
            </a:fld>
            <a:endParaRPr lang="en-US"/>
          </a:p>
        </p:txBody>
      </p:sp>
    </p:spTree>
    <p:extLst>
      <p:ext uri="{BB962C8B-B14F-4D97-AF65-F5344CB8AC3E}">
        <p14:creationId xmlns:p14="http://schemas.microsoft.com/office/powerpoint/2010/main" val="1411177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28956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3581400"/>
            <a:ext cx="4040188" cy="2544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28956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581400"/>
            <a:ext cx="4041775" cy="2544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C3E44B9D-F12D-4616-A687-A0BA1689C26C}" type="slidenum">
              <a:rPr lang="en-US"/>
              <a:pPr/>
              <a:t>‹#›</a:t>
            </a:fld>
            <a:endParaRPr lang="en-US"/>
          </a:p>
        </p:txBody>
      </p:sp>
    </p:spTree>
    <p:extLst>
      <p:ext uri="{BB962C8B-B14F-4D97-AF65-F5344CB8AC3E}">
        <p14:creationId xmlns:p14="http://schemas.microsoft.com/office/powerpoint/2010/main" val="938654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4012570B-41E8-453A-B33F-4F07CAE85B2F}" type="slidenum">
              <a:rPr lang="en-US"/>
              <a:pPr/>
              <a:t>‹#›</a:t>
            </a:fld>
            <a:endParaRPr lang="en-US"/>
          </a:p>
        </p:txBody>
      </p:sp>
    </p:spTree>
    <p:extLst>
      <p:ext uri="{BB962C8B-B14F-4D97-AF65-F5344CB8AC3E}">
        <p14:creationId xmlns:p14="http://schemas.microsoft.com/office/powerpoint/2010/main" val="1864435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98451511-B7F3-47DF-B6B6-E096F688C847}" type="slidenum">
              <a:rPr lang="en-US"/>
              <a:pPr/>
              <a:t>‹#›</a:t>
            </a:fld>
            <a:endParaRPr lang="en-US"/>
          </a:p>
        </p:txBody>
      </p:sp>
    </p:spTree>
    <p:extLst>
      <p:ext uri="{BB962C8B-B14F-4D97-AF65-F5344CB8AC3E}">
        <p14:creationId xmlns:p14="http://schemas.microsoft.com/office/powerpoint/2010/main" val="34841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98451511-B7F3-47DF-B6B6-E096F688C847}" type="slidenum">
              <a:rPr lang="en-US"/>
              <a:pPr/>
              <a:t>‹#›</a:t>
            </a:fld>
            <a:endParaRPr lang="en-US"/>
          </a:p>
        </p:txBody>
      </p:sp>
    </p:spTree>
    <p:extLst>
      <p:ext uri="{BB962C8B-B14F-4D97-AF65-F5344CB8AC3E}">
        <p14:creationId xmlns:p14="http://schemas.microsoft.com/office/powerpoint/2010/main" val="2018382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676400"/>
            <a:ext cx="3008313" cy="88343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1676400"/>
            <a:ext cx="5111750" cy="44497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2666999"/>
            <a:ext cx="3008313" cy="34591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C4909666-4859-48FB-9BAC-0AB7FF3211DF}" type="slidenum">
              <a:rPr lang="en-US"/>
              <a:pPr/>
              <a:t>‹#›</a:t>
            </a:fld>
            <a:endParaRPr lang="en-US"/>
          </a:p>
        </p:txBody>
      </p:sp>
    </p:spTree>
    <p:extLst>
      <p:ext uri="{BB962C8B-B14F-4D97-AF65-F5344CB8AC3E}">
        <p14:creationId xmlns:p14="http://schemas.microsoft.com/office/powerpoint/2010/main" val="1985248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16764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2895600"/>
            <a:ext cx="8229600" cy="3230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F061BDC9-52AA-44BE-821F-D1947B1D3EAD}"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56" r:id="rId9"/>
    <p:sldLayoutId id="2147483657" r:id="rId10"/>
    <p:sldLayoutId id="2147483658" r:id="rId11"/>
    <p:sldLayoutId id="2147483659"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8.xml"/><Relationship Id="rId1" Type="http://schemas.openxmlformats.org/officeDocument/2006/relationships/slideLayout" Target="../slideLayouts/slideLayout8.xml"/><Relationship Id="rId4" Type="http://schemas.openxmlformats.org/officeDocument/2006/relationships/hyperlink" Target="http://wdr.doleta.gov/directives/corr_doc.cfm?DOCN=7506"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www.americorps.gov/about/programs/nccc.asp"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hyperlink" Target="http://www.dol.gov/summerjobs/Widget.htm"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ctrTitle" idx="4294967295"/>
          </p:nvPr>
        </p:nvSpPr>
        <p:spPr>
          <a:xfrm>
            <a:off x="381000" y="3025775"/>
            <a:ext cx="8382000" cy="1470025"/>
          </a:xfrm>
        </p:spPr>
        <p:txBody>
          <a:bodyPr/>
          <a:lstStyle/>
          <a:p>
            <a:pPr eaLnBrk="1" hangingPunct="1"/>
            <a:r>
              <a:rPr lang="en-US" b="1" dirty="0" smtClean="0"/>
              <a:t>Employment &amp; Training Strategies</a:t>
            </a:r>
            <a:br>
              <a:rPr lang="en-US" b="1" dirty="0" smtClean="0"/>
            </a:br>
            <a:r>
              <a:rPr lang="en-US" b="1" dirty="0" smtClean="0"/>
              <a:t>for Disconnected Youth</a:t>
            </a:r>
            <a:r>
              <a:rPr lang="en-US" dirty="0" smtClean="0"/>
              <a:t> </a:t>
            </a:r>
            <a:br>
              <a:rPr lang="en-US" dirty="0" smtClean="0"/>
            </a:br>
            <a:r>
              <a:rPr lang="en-US" sz="4000" dirty="0" smtClean="0"/>
              <a:t/>
            </a:r>
            <a:br>
              <a:rPr lang="en-US" sz="4000" dirty="0" smtClean="0"/>
            </a:br>
            <a:r>
              <a:rPr lang="en-US" sz="3600" dirty="0" smtClean="0"/>
              <a:t>April 3, 2012</a:t>
            </a:r>
            <a:br>
              <a:rPr lang="en-US" sz="3600" dirty="0" smtClean="0"/>
            </a:br>
            <a:endParaRPr lang="en-US" sz="36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4" descr="Gold, green, and blue gears on a background of blue sky with clouds and a sign post with directional arrows. Text in foreground says Summer Jobs+ 2012" title="Summer Jobs+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219200"/>
            <a:ext cx="3124200" cy="2404751"/>
          </a:xfrm>
          <a:prstGeom prst="rect">
            <a:avLst/>
          </a:prstGeom>
          <a:solidFill>
            <a:schemeClr val="accent1">
              <a:alpha val="32156"/>
            </a:schemeClr>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11272" name="Title 16"/>
          <p:cNvSpPr>
            <a:spLocks noGrp="1"/>
          </p:cNvSpPr>
          <p:nvPr>
            <p:ph type="title" idx="4294967295"/>
          </p:nvPr>
        </p:nvSpPr>
        <p:spPr>
          <a:xfrm>
            <a:off x="3962400" y="1676400"/>
            <a:ext cx="5181600" cy="1143000"/>
          </a:xfrm>
        </p:spPr>
        <p:txBody>
          <a:bodyPr/>
          <a:lstStyle/>
          <a:p>
            <a:r>
              <a:rPr lang="en-US" sz="3600" smtClean="0"/>
              <a:t>Additional Resources</a:t>
            </a:r>
          </a:p>
        </p:txBody>
      </p:sp>
      <p:sp>
        <p:nvSpPr>
          <p:cNvPr id="11269" name="Content Placeholder 32"/>
          <p:cNvSpPr>
            <a:spLocks noGrp="1"/>
          </p:cNvSpPr>
          <p:nvPr>
            <p:ph idx="4294967295"/>
          </p:nvPr>
        </p:nvSpPr>
        <p:spPr>
          <a:xfrm>
            <a:off x="0" y="3733800"/>
            <a:ext cx="8610600" cy="1676400"/>
          </a:xfrm>
        </p:spPr>
        <p:txBody>
          <a:bodyPr/>
          <a:lstStyle/>
          <a:p>
            <a:pPr eaLnBrk="1" hangingPunct="1"/>
            <a:r>
              <a:rPr lang="en-US" sz="2000" smtClean="0"/>
              <a:t>TEN 33-11 -- </a:t>
            </a:r>
            <a:r>
              <a:rPr lang="en-US" sz="2000" i="1" smtClean="0"/>
              <a:t>Partnering with Temporary Assistance for Needy Families (TANF) Jurisdictions, State Community Services Block Grant (CSBG) Offices, and local CSBG Entities to Create or Expand Summer Youth Employment Opportunities</a:t>
            </a:r>
            <a:r>
              <a:rPr lang="en-US" sz="2000" smtClean="0"/>
              <a:t> has been posted to the ETA Advisory Web site and disseminated to the workforce development system.</a:t>
            </a:r>
          </a:p>
          <a:p>
            <a:pPr eaLnBrk="1" hangingPunct="1"/>
            <a:endParaRPr lang="en-US" sz="2000" smtClean="0"/>
          </a:p>
          <a:p>
            <a:pPr eaLnBrk="1" hangingPunct="1"/>
            <a:r>
              <a:rPr lang="en-US" sz="2000" smtClean="0"/>
              <a:t>Link:  </a:t>
            </a:r>
            <a:r>
              <a:rPr lang="en-US" sz="2000" smtClean="0">
                <a:hlinkClick r:id="rId4" tooltip="http://wdr.doleta.gov/directives/corr_doc.cfm?DOCN=7506"/>
              </a:rPr>
              <a:t>http://wdr.doleta.gov/directives/corr_doc.cfm?DOCN=7506</a:t>
            </a:r>
            <a:r>
              <a:rPr lang="en-US" sz="2000" smtClean="0"/>
              <a:t>.</a:t>
            </a:r>
          </a:p>
          <a:p>
            <a:pPr eaLnBrk="1" hangingPunct="1">
              <a:spcAft>
                <a:spcPts val="600"/>
              </a:spcAft>
              <a:buFontTx/>
              <a:buNone/>
            </a:pPr>
            <a:endParaRPr lang="en-US" sz="2800" smtClean="0"/>
          </a:p>
        </p:txBody>
      </p:sp>
      <p:sp>
        <p:nvSpPr>
          <p:cNvPr id="21" name="Slide Number Placeholder 15"/>
          <p:cNvSpPr txBox="1">
            <a:spLocks noGrp="1"/>
          </p:cNvSpPr>
          <p:nvPr/>
        </p:nvSpPr>
        <p:spPr>
          <a:xfrm>
            <a:off x="152400" y="6324600"/>
            <a:ext cx="2133600" cy="365125"/>
          </a:xfrm>
          <a:prstGeom prst="rect">
            <a:avLst/>
          </a:prstGeom>
          <a:noFill/>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l" eaLnBrk="1" hangingPunct="1"/>
            <a:fld id="{0A355E16-1753-406B-A1DB-1E5BD66D415B}" type="slidenum">
              <a:rPr lang="en-US" sz="1200">
                <a:solidFill>
                  <a:srgbClr val="898989"/>
                </a:solidFill>
              </a:rPr>
              <a:pPr algn="l" eaLnBrk="1" hangingPunct="1"/>
              <a:t>10</a:t>
            </a:fld>
            <a:endParaRPr lang="en-US" sz="1200">
              <a:solidFill>
                <a:srgbClr val="898989"/>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Title 1"/>
          <p:cNvSpPr>
            <a:spLocks noGrp="1"/>
          </p:cNvSpPr>
          <p:nvPr>
            <p:ph type="ctrTitle" idx="4294967295"/>
          </p:nvPr>
        </p:nvSpPr>
        <p:spPr>
          <a:xfrm>
            <a:off x="381000" y="2797175"/>
            <a:ext cx="8382000" cy="1470025"/>
          </a:xfrm>
        </p:spPr>
        <p:txBody>
          <a:bodyPr/>
          <a:lstStyle/>
          <a:p>
            <a:pPr eaLnBrk="1" hangingPunct="1"/>
            <a:r>
              <a:rPr lang="en-US" sz="4000" b="1" smtClean="0"/>
              <a:t>Discussion</a:t>
            </a:r>
            <a:endParaRPr lang="en-US" sz="3600" b="1" smtClean="0"/>
          </a:p>
        </p:txBody>
      </p:sp>
      <p:sp>
        <p:nvSpPr>
          <p:cNvPr id="12" name="Slide Number Placeholder 15"/>
          <p:cNvSpPr txBox="1">
            <a:spLocks noGrp="1"/>
          </p:cNvSpPr>
          <p:nvPr/>
        </p:nvSpPr>
        <p:spPr>
          <a:xfrm>
            <a:off x="152400" y="6324600"/>
            <a:ext cx="2133600" cy="365125"/>
          </a:xfrm>
          <a:prstGeom prst="rect">
            <a:avLst/>
          </a:prstGeom>
          <a:noFill/>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l" eaLnBrk="1" hangingPunct="1"/>
            <a:fld id="{0A355E16-1753-406B-A1DB-1E5BD66D415B}" type="slidenum">
              <a:rPr lang="en-US" sz="1200">
                <a:solidFill>
                  <a:srgbClr val="898989"/>
                </a:solidFill>
              </a:rPr>
              <a:pPr algn="l" eaLnBrk="1" hangingPunct="1"/>
              <a:t>11</a:t>
            </a:fld>
            <a:endParaRPr lang="en-US" sz="1200">
              <a:solidFill>
                <a:srgbClr val="898989"/>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itle 1"/>
          <p:cNvSpPr>
            <a:spLocks noGrp="1"/>
          </p:cNvSpPr>
          <p:nvPr>
            <p:ph type="ctrTitle" idx="4294967295"/>
          </p:nvPr>
        </p:nvSpPr>
        <p:spPr>
          <a:xfrm>
            <a:off x="304800" y="1600200"/>
            <a:ext cx="8458200" cy="4953000"/>
          </a:xfrm>
        </p:spPr>
        <p:txBody>
          <a:bodyPr/>
          <a:lstStyle/>
          <a:p>
            <a:pPr eaLnBrk="1" hangingPunct="1"/>
            <a:r>
              <a:rPr lang="en-US" sz="2000" b="1" u="sng" smtClean="0"/>
              <a:t>Roberta Gassman</a:t>
            </a:r>
            <a:br>
              <a:rPr lang="en-US" sz="2000" b="1" u="sng" smtClean="0"/>
            </a:br>
            <a:r>
              <a:rPr lang="en-US" sz="2000" i="1" smtClean="0"/>
              <a:t>Deputy Assistant Secretary for Employment &amp; Training, U.S. Department of Labor</a:t>
            </a:r>
            <a:br>
              <a:rPr lang="en-US" sz="2000" i="1" smtClean="0"/>
            </a:br>
            <a:r>
              <a:rPr lang="en-US" sz="2000" i="1" smtClean="0"/>
              <a:t/>
            </a:r>
            <a:br>
              <a:rPr lang="en-US" sz="2000" i="1" smtClean="0"/>
            </a:br>
            <a:r>
              <a:rPr lang="en-US" sz="2000" b="1" u="sng" smtClean="0"/>
              <a:t>Jacqueline Freeman</a:t>
            </a:r>
            <a:br>
              <a:rPr lang="en-US" sz="2000" b="1" u="sng" smtClean="0"/>
            </a:br>
            <a:r>
              <a:rPr lang="en-US" sz="2000" i="1" smtClean="0"/>
              <a:t>Unit Chief, Division of Youth Services, U.S. Department of Labor</a:t>
            </a:r>
            <a:br>
              <a:rPr lang="en-US" sz="2000" i="1" smtClean="0"/>
            </a:br>
            <a:r>
              <a:rPr lang="en-US" sz="2000" i="1" smtClean="0"/>
              <a:t/>
            </a:r>
            <a:br>
              <a:rPr lang="en-US" sz="2000" i="1" smtClean="0"/>
            </a:br>
            <a:r>
              <a:rPr lang="en-US" sz="2000" b="1" u="sng" smtClean="0"/>
              <a:t>Dave Roberts</a:t>
            </a:r>
            <a:br>
              <a:rPr lang="en-US" sz="2000" b="1" u="sng" smtClean="0"/>
            </a:br>
            <a:r>
              <a:rPr lang="en-US" sz="2000" i="1" smtClean="0"/>
              <a:t>Office of Public Affairs, U.S. Department of Labor</a:t>
            </a:r>
            <a:br>
              <a:rPr lang="en-US" sz="2000" i="1" smtClean="0"/>
            </a:br>
            <a:r>
              <a:rPr lang="en-US" sz="2000" i="1" smtClean="0"/>
              <a:t/>
            </a:r>
            <a:br>
              <a:rPr lang="en-US" sz="2000" i="1" smtClean="0"/>
            </a:br>
            <a:r>
              <a:rPr lang="en-US" sz="2000" b="1" u="sng" smtClean="0"/>
              <a:t>Anthony Day</a:t>
            </a:r>
            <a:br>
              <a:rPr lang="en-US" sz="2000" b="1" u="sng" smtClean="0"/>
            </a:br>
            <a:r>
              <a:rPr lang="en-US" sz="2000" i="1" smtClean="0"/>
              <a:t>Potomac Job Corps Center Graduate, </a:t>
            </a:r>
            <a:br>
              <a:rPr lang="en-US" sz="2000" i="1" smtClean="0"/>
            </a:br>
            <a:r>
              <a:rPr lang="en-US" sz="2000" i="1" smtClean="0"/>
              <a:t>Kitchen Manager, Meatballs Restaurant</a:t>
            </a:r>
            <a:br>
              <a:rPr lang="en-US" sz="2000" i="1" smtClean="0"/>
            </a:br>
            <a:r>
              <a:rPr lang="en-US" sz="2000" i="1" smtClean="0"/>
              <a:t/>
            </a:r>
            <a:br>
              <a:rPr lang="en-US" sz="2000" i="1" smtClean="0"/>
            </a:br>
            <a:r>
              <a:rPr lang="en-US" sz="2000" i="1" smtClean="0"/>
              <a:t> </a:t>
            </a:r>
            <a:r>
              <a:rPr lang="en-US" sz="2000" b="1" u="sng" smtClean="0"/>
              <a:t>Edna Primrose (Facilitator)</a:t>
            </a:r>
            <a:br>
              <a:rPr lang="en-US" sz="2000" b="1" u="sng" smtClean="0"/>
            </a:br>
            <a:r>
              <a:rPr lang="en-US" sz="2000" i="1" smtClean="0"/>
              <a:t>National Director, Office of Job Corps, U.S. Department of Labor</a:t>
            </a:r>
          </a:p>
        </p:txBody>
      </p:sp>
      <p:sp>
        <p:nvSpPr>
          <p:cNvPr id="11" name="Slide Number Placeholder 15"/>
          <p:cNvSpPr txBox="1">
            <a:spLocks noGrp="1"/>
          </p:cNvSpPr>
          <p:nvPr/>
        </p:nvSpPr>
        <p:spPr>
          <a:xfrm>
            <a:off x="152400" y="6324600"/>
            <a:ext cx="2133600" cy="365125"/>
          </a:xfrm>
          <a:prstGeom prst="rect">
            <a:avLst/>
          </a:prstGeom>
          <a:noFill/>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l" eaLnBrk="1" hangingPunct="1"/>
            <a:fld id="{0A355E16-1753-406B-A1DB-1E5BD66D415B}" type="slidenum">
              <a:rPr lang="en-US" sz="1200">
                <a:solidFill>
                  <a:srgbClr val="898989"/>
                </a:solidFill>
              </a:rPr>
              <a:pPr algn="l" eaLnBrk="1" hangingPunct="1"/>
              <a:t>2</a:t>
            </a:fld>
            <a:endParaRPr lang="en-US" sz="1200">
              <a:solidFill>
                <a:srgbClr val="898989"/>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1"/>
          <p:cNvSpPr>
            <a:spLocks noGrp="1"/>
          </p:cNvSpPr>
          <p:nvPr>
            <p:ph type="title"/>
          </p:nvPr>
        </p:nvSpPr>
        <p:spPr>
          <a:xfrm>
            <a:off x="457200" y="1828800"/>
            <a:ext cx="8229600" cy="990600"/>
          </a:xfrm>
        </p:spPr>
        <p:txBody>
          <a:bodyPr/>
          <a:lstStyle/>
          <a:p>
            <a:pPr>
              <a:spcBef>
                <a:spcPct val="50000"/>
              </a:spcBef>
            </a:pPr>
            <a:r>
              <a:rPr lang="en-US" sz="3200" b="1" i="1" u="sng" dirty="0" smtClean="0"/>
              <a:t>Agenda</a:t>
            </a:r>
            <a:endParaRPr lang="en-US" sz="3200" u="sng" dirty="0" smtClean="0"/>
          </a:p>
        </p:txBody>
      </p:sp>
      <p:sp>
        <p:nvSpPr>
          <p:cNvPr id="4100" name="Content Placeholder 12"/>
          <p:cNvSpPr>
            <a:spLocks noGrp="1"/>
          </p:cNvSpPr>
          <p:nvPr>
            <p:ph idx="1"/>
          </p:nvPr>
        </p:nvSpPr>
        <p:spPr>
          <a:xfrm>
            <a:off x="457200" y="2819400"/>
            <a:ext cx="8229600" cy="3429000"/>
          </a:xfrm>
        </p:spPr>
        <p:txBody>
          <a:bodyPr/>
          <a:lstStyle/>
          <a:p>
            <a:pPr>
              <a:lnSpc>
                <a:spcPct val="150000"/>
              </a:lnSpc>
              <a:spcBef>
                <a:spcPct val="0"/>
              </a:spcBef>
            </a:pPr>
            <a:r>
              <a:rPr lang="en-US" sz="2600" smtClean="0">
                <a:solidFill>
                  <a:schemeClr val="tx2"/>
                </a:solidFill>
              </a:rPr>
              <a:t>Employment &amp; Training Programs</a:t>
            </a:r>
          </a:p>
          <a:p>
            <a:pPr>
              <a:lnSpc>
                <a:spcPct val="150000"/>
              </a:lnSpc>
              <a:spcBef>
                <a:spcPct val="0"/>
              </a:spcBef>
            </a:pPr>
            <a:r>
              <a:rPr lang="en-US" sz="2600" smtClean="0">
                <a:solidFill>
                  <a:schemeClr val="tx2"/>
                </a:solidFill>
              </a:rPr>
              <a:t>Grant Opportunities</a:t>
            </a:r>
          </a:p>
          <a:p>
            <a:pPr>
              <a:lnSpc>
                <a:spcPct val="150000"/>
              </a:lnSpc>
              <a:spcBef>
                <a:spcPct val="0"/>
              </a:spcBef>
            </a:pPr>
            <a:r>
              <a:rPr lang="en-US" sz="2600" smtClean="0">
                <a:solidFill>
                  <a:schemeClr val="tx2"/>
                </a:solidFill>
              </a:rPr>
              <a:t>Best Practices in Serving Disconnected Youth</a:t>
            </a:r>
          </a:p>
          <a:p>
            <a:pPr>
              <a:lnSpc>
                <a:spcPct val="150000"/>
              </a:lnSpc>
              <a:spcBef>
                <a:spcPct val="0"/>
              </a:spcBef>
            </a:pPr>
            <a:r>
              <a:rPr lang="en-US" sz="2600" smtClean="0">
                <a:solidFill>
                  <a:schemeClr val="tx2"/>
                </a:solidFill>
              </a:rPr>
              <a:t>Summer Jobs+ Initiative</a:t>
            </a:r>
          </a:p>
          <a:p>
            <a:pPr>
              <a:lnSpc>
                <a:spcPct val="150000"/>
              </a:lnSpc>
              <a:spcBef>
                <a:spcPct val="0"/>
              </a:spcBef>
            </a:pPr>
            <a:r>
              <a:rPr lang="en-US" sz="2600" smtClean="0">
                <a:solidFill>
                  <a:schemeClr val="tx2"/>
                </a:solidFill>
              </a:rPr>
              <a:t>Real-Life Benefit of Youth Employment Programs</a:t>
            </a:r>
            <a:endParaRPr lang="en-US" smtClean="0"/>
          </a:p>
        </p:txBody>
      </p:sp>
      <p:sp>
        <p:nvSpPr>
          <p:cNvPr id="13" name="Slide Number Placeholder 15"/>
          <p:cNvSpPr txBox="1">
            <a:spLocks noGrp="1"/>
          </p:cNvSpPr>
          <p:nvPr/>
        </p:nvSpPr>
        <p:spPr>
          <a:xfrm>
            <a:off x="152400" y="6324600"/>
            <a:ext cx="2133600" cy="365125"/>
          </a:xfrm>
          <a:prstGeom prst="rect">
            <a:avLst/>
          </a:prstGeom>
          <a:noFill/>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l" eaLnBrk="1" hangingPunct="1"/>
            <a:fld id="{0A355E16-1753-406B-A1DB-1E5BD66D415B}" type="slidenum">
              <a:rPr lang="en-US" sz="1200">
                <a:solidFill>
                  <a:srgbClr val="898989"/>
                </a:solidFill>
              </a:rPr>
              <a:pPr algn="l" eaLnBrk="1" hangingPunct="1"/>
              <a:t>3</a:t>
            </a:fld>
            <a:endParaRPr lang="en-US" sz="1200">
              <a:solidFill>
                <a:srgbClr val="898989"/>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7" name="Picture 17" descr="Corporation for National and Community Service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2138" y="1676400"/>
            <a:ext cx="27305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Title 1"/>
          <p:cNvSpPr>
            <a:spLocks noGrp="1"/>
          </p:cNvSpPr>
          <p:nvPr>
            <p:ph type="ctrTitle" idx="4294967295"/>
          </p:nvPr>
        </p:nvSpPr>
        <p:spPr>
          <a:xfrm>
            <a:off x="381000" y="3581400"/>
            <a:ext cx="8382000" cy="2362200"/>
          </a:xfrm>
        </p:spPr>
        <p:txBody>
          <a:bodyPr/>
          <a:lstStyle/>
          <a:p>
            <a:pPr eaLnBrk="1" hangingPunct="1"/>
            <a:r>
              <a:rPr lang="en-US" sz="2400" b="1" dirty="0" smtClean="0"/>
              <a:t>John Kelly</a:t>
            </a:r>
            <a:br>
              <a:rPr lang="en-US" sz="2400" b="1" dirty="0" smtClean="0"/>
            </a:br>
            <a:r>
              <a:rPr lang="en-US" sz="2400" dirty="0" smtClean="0"/>
              <a:t>Senior Advisor to the CEO and Director of Partnerships and Public Engagement </a:t>
            </a:r>
            <a:r>
              <a:rPr lang="en-US" sz="2400" b="1" dirty="0" smtClean="0"/>
              <a:t/>
            </a:r>
            <a:br>
              <a:rPr lang="en-US" sz="2400" b="1" dirty="0" smtClean="0"/>
            </a:br>
            <a:r>
              <a:rPr lang="en-US" sz="2400" b="1" dirty="0" smtClean="0"/>
              <a:t/>
            </a:r>
            <a:br>
              <a:rPr lang="en-US" sz="2400" b="1" dirty="0" smtClean="0"/>
            </a:br>
            <a:r>
              <a:rPr lang="en-US" sz="2400" b="1" dirty="0" smtClean="0"/>
              <a:t>For more information:</a:t>
            </a:r>
            <a:br>
              <a:rPr lang="en-US" sz="2400" b="1" dirty="0" smtClean="0"/>
            </a:br>
            <a:r>
              <a:rPr lang="en-US" sz="2400" b="1" dirty="0" smtClean="0">
                <a:hlinkClick r:id="rId4" tooltip="For more information about Corporation for National &amp; Community Service visit http://www.americorps.gov/about/programs/nccc.asp"/>
              </a:rPr>
              <a:t>http://www.americorps.gov/about/programs/nccc.asp</a:t>
            </a:r>
            <a:r>
              <a:rPr lang="en-US" sz="2400" b="1" dirty="0" smtClean="0"/>
              <a:t/>
            </a:r>
            <a:br>
              <a:rPr lang="en-US" sz="2400" b="1" dirty="0" smtClean="0"/>
            </a:br>
            <a:endParaRPr lang="en-US" sz="2400" b="1"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50" name="Picture 15" descr="Gold, green, and blue gears on a background of blue sky with clouds and a sign post with directional arrows. Text in foreground says Summer Jobs+ 2012" title="Summer Jobs+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905000"/>
            <a:ext cx="4267200" cy="3284538"/>
          </a:xfrm>
          <a:prstGeom prst="rect">
            <a:avLst/>
          </a:prstGeom>
          <a:solidFill>
            <a:schemeClr val="accent1">
              <a:alpha val="32156"/>
            </a:schemeClr>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6152" name="Title 16"/>
          <p:cNvSpPr>
            <a:spLocks noGrp="1"/>
          </p:cNvSpPr>
          <p:nvPr>
            <p:ph type="title" idx="4294967295"/>
          </p:nvPr>
        </p:nvSpPr>
        <p:spPr>
          <a:xfrm>
            <a:off x="4343400" y="1600200"/>
            <a:ext cx="4876800" cy="838200"/>
          </a:xfrm>
        </p:spPr>
        <p:txBody>
          <a:bodyPr/>
          <a:lstStyle/>
          <a:p>
            <a:pPr algn="l"/>
            <a:r>
              <a:rPr lang="en-US" sz="2800" b="1" dirty="0" smtClean="0"/>
              <a:t>Summer Jobs+</a:t>
            </a:r>
            <a:endParaRPr lang="en-US" sz="2800" dirty="0" smtClean="0"/>
          </a:p>
        </p:txBody>
      </p:sp>
      <p:sp>
        <p:nvSpPr>
          <p:cNvPr id="6149" name="Content Placeholder 32"/>
          <p:cNvSpPr>
            <a:spLocks noGrp="1"/>
          </p:cNvSpPr>
          <p:nvPr>
            <p:ph idx="4294967295"/>
          </p:nvPr>
        </p:nvSpPr>
        <p:spPr>
          <a:xfrm>
            <a:off x="4343400" y="2347119"/>
            <a:ext cx="4724400" cy="3825081"/>
          </a:xfrm>
        </p:spPr>
        <p:txBody>
          <a:bodyPr/>
          <a:lstStyle/>
          <a:p>
            <a:pPr eaLnBrk="1" hangingPunct="1"/>
            <a:r>
              <a:rPr lang="en-US" sz="2400" dirty="0" smtClean="0"/>
              <a:t>A call-to-action for businesses, non-profit organizations, &amp; governments to provide pathways to employment</a:t>
            </a:r>
          </a:p>
          <a:p>
            <a:pPr eaLnBrk="1" hangingPunct="1"/>
            <a:r>
              <a:rPr lang="en-US" sz="2400" dirty="0" smtClean="0"/>
              <a:t>Targeted at low-income &amp; disconnected youth</a:t>
            </a:r>
          </a:p>
          <a:p>
            <a:pPr eaLnBrk="1" hangingPunct="1"/>
            <a:r>
              <a:rPr lang="en-US" sz="2400" dirty="0" smtClean="0"/>
              <a:t>Goal: Provide 250,000 employment opportunities for youth by Summer 2012</a:t>
            </a:r>
          </a:p>
        </p:txBody>
      </p:sp>
      <p:sp>
        <p:nvSpPr>
          <p:cNvPr id="16" name="Slide Number Placeholder 15"/>
          <p:cNvSpPr txBox="1">
            <a:spLocks noGrp="1"/>
          </p:cNvSpPr>
          <p:nvPr/>
        </p:nvSpPr>
        <p:spPr>
          <a:xfrm>
            <a:off x="152400" y="6324600"/>
            <a:ext cx="2133600" cy="365125"/>
          </a:xfrm>
          <a:prstGeom prst="rect">
            <a:avLst/>
          </a:prstGeom>
          <a:noFill/>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l" eaLnBrk="1" hangingPunct="1"/>
            <a:fld id="{0A355E16-1753-406B-A1DB-1E5BD66D415B}" type="slidenum">
              <a:rPr lang="en-US" sz="1200">
                <a:solidFill>
                  <a:srgbClr val="898989"/>
                </a:solidFill>
              </a:rPr>
              <a:pPr algn="l" eaLnBrk="1" hangingPunct="1"/>
              <a:t>5</a:t>
            </a:fld>
            <a:endParaRPr lang="en-US" sz="1200">
              <a:solidFill>
                <a:srgbClr val="898989"/>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4" name="Picture 14" descr="Gold, green, and blue gears on a background of blue sky with clouds and a sign post with directional arrows. Text in foreground says Summer Jobs+ 2012" title="Summer Jobs+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821656"/>
            <a:ext cx="4267200" cy="3284538"/>
          </a:xfrm>
          <a:prstGeom prst="rect">
            <a:avLst/>
          </a:prstGeom>
          <a:solidFill>
            <a:schemeClr val="accent1">
              <a:alpha val="32156"/>
            </a:schemeClr>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7176" name="Text Box 16"/>
          <p:cNvSpPr txBox="1">
            <a:spLocks noChangeArrowheads="1"/>
          </p:cNvSpPr>
          <p:nvPr/>
        </p:nvSpPr>
        <p:spPr bwMode="auto">
          <a:xfrm>
            <a:off x="381000" y="5250656"/>
            <a:ext cx="3429000"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2800" b="1" dirty="0">
                <a:solidFill>
                  <a:schemeClr val="tx2"/>
                </a:solidFill>
              </a:rPr>
              <a:t>Accepting the President’s</a:t>
            </a:r>
            <a:br>
              <a:rPr lang="en-US" sz="2800" b="1" dirty="0">
                <a:solidFill>
                  <a:schemeClr val="tx2"/>
                </a:solidFill>
              </a:rPr>
            </a:br>
            <a:r>
              <a:rPr lang="en-US" sz="2800" b="1" dirty="0">
                <a:solidFill>
                  <a:schemeClr val="tx2"/>
                </a:solidFill>
              </a:rPr>
              <a:t>Call-to-Action</a:t>
            </a:r>
          </a:p>
        </p:txBody>
      </p:sp>
      <p:sp>
        <p:nvSpPr>
          <p:cNvPr id="7177" name="Title 19"/>
          <p:cNvSpPr>
            <a:spLocks noGrp="1"/>
          </p:cNvSpPr>
          <p:nvPr>
            <p:ph type="title" idx="4294967295"/>
          </p:nvPr>
        </p:nvSpPr>
        <p:spPr>
          <a:xfrm>
            <a:off x="4419600" y="1685925"/>
            <a:ext cx="4724400" cy="685800"/>
          </a:xfrm>
        </p:spPr>
        <p:txBody>
          <a:bodyPr/>
          <a:lstStyle/>
          <a:p>
            <a:pPr algn="l"/>
            <a:r>
              <a:rPr lang="en-US" sz="2800" b="1" dirty="0" smtClean="0"/>
              <a:t>Summer Jobs+ </a:t>
            </a:r>
          </a:p>
        </p:txBody>
      </p:sp>
      <p:sp>
        <p:nvSpPr>
          <p:cNvPr id="7173" name="Content Placeholder 32"/>
          <p:cNvSpPr>
            <a:spLocks noGrp="1"/>
          </p:cNvSpPr>
          <p:nvPr>
            <p:ph idx="4294967295"/>
          </p:nvPr>
        </p:nvSpPr>
        <p:spPr>
          <a:xfrm>
            <a:off x="4419600" y="2295525"/>
            <a:ext cx="4724400" cy="3800475"/>
          </a:xfrm>
        </p:spPr>
        <p:txBody>
          <a:bodyPr/>
          <a:lstStyle/>
          <a:p>
            <a:pPr eaLnBrk="1" hangingPunct="1">
              <a:buFontTx/>
              <a:buNone/>
            </a:pPr>
            <a:r>
              <a:rPr lang="en-US" sz="2400" dirty="0" smtClean="0"/>
              <a:t>Participating employers can make a “Pathway Pledge” by offering one of the following pathways:</a:t>
            </a:r>
          </a:p>
          <a:p>
            <a:pPr eaLnBrk="1" hangingPunct="1">
              <a:buFontTx/>
              <a:buNone/>
            </a:pPr>
            <a:endParaRPr lang="en-US" sz="2400" dirty="0" smtClean="0"/>
          </a:p>
          <a:p>
            <a:pPr eaLnBrk="1" hangingPunct="1"/>
            <a:r>
              <a:rPr lang="en-US" sz="2400" b="1" dirty="0" smtClean="0"/>
              <a:t>Life Skills</a:t>
            </a:r>
          </a:p>
          <a:p>
            <a:pPr eaLnBrk="1" hangingPunct="1"/>
            <a:r>
              <a:rPr lang="en-US" sz="2400" b="1" dirty="0" smtClean="0"/>
              <a:t>Work Skills</a:t>
            </a:r>
          </a:p>
          <a:p>
            <a:pPr eaLnBrk="1" hangingPunct="1"/>
            <a:r>
              <a:rPr lang="en-US" sz="2400" b="1" dirty="0" smtClean="0"/>
              <a:t>Learn &amp; Earn</a:t>
            </a:r>
            <a:endParaRPr lang="en-US" sz="2400" dirty="0" smtClean="0"/>
          </a:p>
        </p:txBody>
      </p:sp>
      <p:sp>
        <p:nvSpPr>
          <p:cNvPr id="16" name="Slide Number Placeholder 15"/>
          <p:cNvSpPr txBox="1">
            <a:spLocks noGrp="1"/>
          </p:cNvSpPr>
          <p:nvPr/>
        </p:nvSpPr>
        <p:spPr>
          <a:xfrm>
            <a:off x="152400" y="6324600"/>
            <a:ext cx="2133600" cy="365125"/>
          </a:xfrm>
          <a:prstGeom prst="rect">
            <a:avLst/>
          </a:prstGeom>
          <a:noFill/>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l" eaLnBrk="1" hangingPunct="1"/>
            <a:fld id="{69EC104E-502C-413C-8A53-3BACACBED99D}" type="slidenum">
              <a:rPr lang="en-US" sz="1200">
                <a:solidFill>
                  <a:srgbClr val="898989"/>
                </a:solidFill>
              </a:rPr>
              <a:pPr algn="l" eaLnBrk="1" hangingPunct="1"/>
              <a:t>6</a:t>
            </a:fld>
            <a:endParaRPr lang="en-US" sz="1200">
              <a:solidFill>
                <a:srgbClr val="898989"/>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4" descr="Gold, green, and blue gears on a background of blue sky with clouds and a sign post with directional arrows. Text in foreground says Summer Jobs+ 2012" title="Summer Jobs+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752600"/>
            <a:ext cx="3124200" cy="2404751"/>
          </a:xfrm>
          <a:prstGeom prst="rect">
            <a:avLst/>
          </a:prstGeom>
          <a:solidFill>
            <a:schemeClr val="accent1">
              <a:alpha val="32156"/>
            </a:schemeClr>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17" name="Title 16"/>
          <p:cNvSpPr>
            <a:spLocks noGrp="1"/>
          </p:cNvSpPr>
          <p:nvPr>
            <p:ph type="title" idx="4294967295"/>
          </p:nvPr>
        </p:nvSpPr>
        <p:spPr>
          <a:xfrm>
            <a:off x="3810000" y="2133600"/>
            <a:ext cx="4267200" cy="1143000"/>
          </a:xfrm>
        </p:spPr>
        <p:txBody>
          <a:bodyPr/>
          <a:lstStyle/>
          <a:p>
            <a:r>
              <a:rPr lang="en-US" sz="3600" b="1" dirty="0" smtClean="0"/>
              <a:t>Summer Jobs+</a:t>
            </a:r>
            <a:br>
              <a:rPr lang="en-US" sz="3600" b="1" dirty="0" smtClean="0"/>
            </a:br>
            <a:r>
              <a:rPr lang="en-US" sz="3600" b="1" dirty="0" smtClean="0"/>
              <a:t>Bank</a:t>
            </a:r>
            <a:endParaRPr lang="en-US" b="1" dirty="0" smtClean="0"/>
          </a:p>
        </p:txBody>
      </p:sp>
      <p:sp>
        <p:nvSpPr>
          <p:cNvPr id="8197" name="Content Placeholder 32"/>
          <p:cNvSpPr>
            <a:spLocks noGrp="1"/>
          </p:cNvSpPr>
          <p:nvPr>
            <p:ph idx="4294967295"/>
          </p:nvPr>
        </p:nvSpPr>
        <p:spPr>
          <a:xfrm>
            <a:off x="228600" y="4114800"/>
            <a:ext cx="8610600" cy="2438400"/>
          </a:xfrm>
        </p:spPr>
        <p:txBody>
          <a:bodyPr/>
          <a:lstStyle/>
          <a:p>
            <a:pPr eaLnBrk="1" hangingPunct="1"/>
            <a:r>
              <a:rPr lang="en-US" sz="2800" dirty="0" smtClean="0"/>
              <a:t>One-stop online search tool for youth to access postings from employers</a:t>
            </a:r>
          </a:p>
          <a:p>
            <a:pPr eaLnBrk="1" hangingPunct="1"/>
            <a:r>
              <a:rPr lang="en-US" sz="2800" dirty="0" smtClean="0"/>
              <a:t>Will be launched in April 2012</a:t>
            </a:r>
          </a:p>
          <a:p>
            <a:pPr eaLnBrk="1" hangingPunct="1"/>
            <a:r>
              <a:rPr lang="en-US" sz="2800" dirty="0" smtClean="0"/>
              <a:t>Includes a Widget – a what? – a widget!</a:t>
            </a:r>
          </a:p>
          <a:p>
            <a:pPr lvl="1" eaLnBrk="1" hangingPunct="1"/>
            <a:r>
              <a:rPr lang="en-US" sz="2400" dirty="0" smtClean="0">
                <a:hlinkClick r:id="rId4" tooltip="A widget is an online application built by one website that can be displayed on another website. A widget, like the Summer Jobs+ widget, can be embedded in personalized home pages, blogs &amp; other sites. http://www.dol.gov/summerjobs/Widget.htm"/>
              </a:rPr>
              <a:t>http://www.dol.gov/summerjobs/Widget.htm</a:t>
            </a:r>
            <a:endParaRPr lang="en-US" sz="2400" dirty="0" smtClean="0"/>
          </a:p>
        </p:txBody>
      </p:sp>
      <p:sp>
        <p:nvSpPr>
          <p:cNvPr id="16" name="Slide Number Placeholder 15"/>
          <p:cNvSpPr txBox="1">
            <a:spLocks noGrp="1"/>
          </p:cNvSpPr>
          <p:nvPr/>
        </p:nvSpPr>
        <p:spPr>
          <a:xfrm>
            <a:off x="152400" y="6324600"/>
            <a:ext cx="2133600" cy="365125"/>
          </a:xfrm>
          <a:prstGeom prst="rect">
            <a:avLst/>
          </a:prstGeom>
          <a:noFill/>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l" eaLnBrk="1" hangingPunct="1"/>
            <a:fld id="{7ACC3319-3DE9-421C-BD61-4D650EDF76FA}" type="slidenum">
              <a:rPr lang="en-US" sz="1200">
                <a:solidFill>
                  <a:srgbClr val="898989"/>
                </a:solidFill>
              </a:rPr>
              <a:pPr algn="l" eaLnBrk="1" hangingPunct="1"/>
              <a:t>7</a:t>
            </a:fld>
            <a:endParaRPr lang="en-US" sz="1200">
              <a:solidFill>
                <a:srgbClr val="898989"/>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4" descr="Gold, green, and blue gears on a background of blue sky with clouds and a sign post with directional arrows. Text in foreground says Summer Jobs+ 2012" title="Summer Jobs+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21656"/>
            <a:ext cx="3969176" cy="3055144"/>
          </a:xfrm>
          <a:prstGeom prst="rect">
            <a:avLst/>
          </a:prstGeom>
          <a:solidFill>
            <a:schemeClr val="accent1">
              <a:alpha val="32156"/>
            </a:schemeClr>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9224" name="Title 16"/>
          <p:cNvSpPr>
            <a:spLocks noGrp="1"/>
          </p:cNvSpPr>
          <p:nvPr>
            <p:ph type="title" idx="4294967295"/>
          </p:nvPr>
        </p:nvSpPr>
        <p:spPr>
          <a:xfrm>
            <a:off x="228600" y="5270052"/>
            <a:ext cx="3962400" cy="1143000"/>
          </a:xfrm>
        </p:spPr>
        <p:txBody>
          <a:bodyPr/>
          <a:lstStyle/>
          <a:p>
            <a:r>
              <a:rPr lang="en-US" sz="3600" b="1" dirty="0" smtClean="0"/>
              <a:t>Summer Jobs+ Partners</a:t>
            </a:r>
          </a:p>
        </p:txBody>
      </p:sp>
      <p:sp>
        <p:nvSpPr>
          <p:cNvPr id="9221" name="Content Placeholder 32"/>
          <p:cNvSpPr>
            <a:spLocks noGrp="1"/>
          </p:cNvSpPr>
          <p:nvPr>
            <p:ph idx="4294967295"/>
          </p:nvPr>
        </p:nvSpPr>
        <p:spPr>
          <a:xfrm>
            <a:off x="4191000" y="1600200"/>
            <a:ext cx="4724400" cy="5105400"/>
          </a:xfrm>
        </p:spPr>
        <p:txBody>
          <a:bodyPr/>
          <a:lstStyle/>
          <a:p>
            <a:pPr eaLnBrk="1" hangingPunct="1"/>
            <a:r>
              <a:rPr lang="en-US" sz="2400" dirty="0" smtClean="0"/>
              <a:t>Initial commitment list includes nearly 180,000 employment opportunities</a:t>
            </a:r>
          </a:p>
          <a:p>
            <a:pPr eaLnBrk="1" hangingPunct="1"/>
            <a:r>
              <a:rPr lang="en-US" sz="2400" dirty="0" smtClean="0"/>
              <a:t>Examples in Forum target cities:</a:t>
            </a:r>
          </a:p>
          <a:p>
            <a:pPr lvl="1" eaLnBrk="1" hangingPunct="1"/>
            <a:r>
              <a:rPr lang="en-US" sz="2400" dirty="0" smtClean="0"/>
              <a:t>Baxter International Inc. – Chicago</a:t>
            </a:r>
          </a:p>
          <a:p>
            <a:pPr lvl="1" eaLnBrk="1" hangingPunct="1"/>
            <a:r>
              <a:rPr lang="en-US" sz="2400" dirty="0" smtClean="0"/>
              <a:t>JPMorgan Chase – Chicago</a:t>
            </a:r>
          </a:p>
          <a:p>
            <a:pPr lvl="1" eaLnBrk="1" hangingPunct="1"/>
            <a:r>
              <a:rPr lang="en-US" sz="2400" dirty="0" smtClean="0"/>
              <a:t>State Street Corporation – Boston</a:t>
            </a:r>
          </a:p>
          <a:p>
            <a:pPr eaLnBrk="1" hangingPunct="1"/>
            <a:r>
              <a:rPr lang="en-US" sz="2400" dirty="0" smtClean="0"/>
              <a:t>Many more to come!</a:t>
            </a:r>
          </a:p>
        </p:txBody>
      </p:sp>
      <p:sp>
        <p:nvSpPr>
          <p:cNvPr id="16" name="Slide Number Placeholder 15"/>
          <p:cNvSpPr txBox="1">
            <a:spLocks noGrp="1"/>
          </p:cNvSpPr>
          <p:nvPr/>
        </p:nvSpPr>
        <p:spPr>
          <a:xfrm>
            <a:off x="152400" y="6324600"/>
            <a:ext cx="2133600" cy="365125"/>
          </a:xfrm>
          <a:prstGeom prst="rect">
            <a:avLst/>
          </a:prstGeom>
          <a:noFill/>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l" eaLnBrk="1" hangingPunct="1"/>
            <a:fld id="{525E7F09-ABBF-42D1-A619-8AB905704F14}" type="slidenum">
              <a:rPr lang="en-US" sz="1200">
                <a:solidFill>
                  <a:srgbClr val="898989"/>
                </a:solidFill>
              </a:rPr>
              <a:pPr algn="l" eaLnBrk="1" hangingPunct="1"/>
              <a:t>8</a:t>
            </a:fld>
            <a:endParaRPr lang="en-US" sz="1200">
              <a:solidFill>
                <a:srgbClr val="898989"/>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4" descr="Gold, green, and blue gears on a background of blue sky with clouds and a sign post with directional arrows. Text in foreground says Summer Jobs+ 2012" title="Summer Jobs+ Log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1821656"/>
            <a:ext cx="1593240" cy="1226344"/>
          </a:xfrm>
          <a:prstGeom prst="rect">
            <a:avLst/>
          </a:prstGeom>
          <a:solidFill>
            <a:schemeClr val="accent1">
              <a:alpha val="32156"/>
            </a:schemeClr>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10248" name="Title 17"/>
          <p:cNvSpPr>
            <a:spLocks noGrp="1"/>
          </p:cNvSpPr>
          <p:nvPr>
            <p:ph type="title" idx="4294967295"/>
          </p:nvPr>
        </p:nvSpPr>
        <p:spPr>
          <a:xfrm>
            <a:off x="0" y="3200400"/>
            <a:ext cx="1295400" cy="1295400"/>
          </a:xfrm>
        </p:spPr>
        <p:txBody>
          <a:bodyPr/>
          <a:lstStyle/>
          <a:p>
            <a:r>
              <a:rPr lang="en-US" sz="1800" b="1" dirty="0" smtClean="0"/>
              <a:t>Summer Jobs+: Partners to Date</a:t>
            </a:r>
          </a:p>
        </p:txBody>
      </p:sp>
      <p:sp>
        <p:nvSpPr>
          <p:cNvPr id="10249" name="Content Placeholder 18"/>
          <p:cNvSpPr>
            <a:spLocks noGrp="1"/>
          </p:cNvSpPr>
          <p:nvPr>
            <p:ph sz="half" idx="4294967295"/>
          </p:nvPr>
        </p:nvSpPr>
        <p:spPr>
          <a:xfrm>
            <a:off x="1775791" y="1371600"/>
            <a:ext cx="3581400" cy="4854575"/>
          </a:xfrm>
        </p:spPr>
        <p:txBody>
          <a:bodyPr/>
          <a:lstStyle/>
          <a:p>
            <a:pPr>
              <a:spcBef>
                <a:spcPct val="0"/>
              </a:spcBef>
            </a:pPr>
            <a:r>
              <a:rPr lang="en-US" sz="1600" dirty="0" smtClean="0"/>
              <a:t>The American Assn. of People with Disabilities</a:t>
            </a:r>
          </a:p>
          <a:p>
            <a:pPr>
              <a:spcBef>
                <a:spcPct val="0"/>
              </a:spcBef>
            </a:pPr>
            <a:r>
              <a:rPr lang="en-US" sz="1600" dirty="0" smtClean="0"/>
              <a:t>AT&amp;T</a:t>
            </a:r>
          </a:p>
          <a:p>
            <a:pPr>
              <a:spcBef>
                <a:spcPct val="0"/>
              </a:spcBef>
            </a:pPr>
            <a:r>
              <a:rPr lang="en-US" sz="1600" dirty="0" smtClean="0"/>
              <a:t>Bank of America</a:t>
            </a:r>
          </a:p>
          <a:p>
            <a:pPr>
              <a:spcBef>
                <a:spcPct val="0"/>
              </a:spcBef>
            </a:pPr>
            <a:r>
              <a:rPr lang="en-US" sz="1600" dirty="0" smtClean="0"/>
              <a:t>Baxter International Inc. *</a:t>
            </a:r>
          </a:p>
          <a:p>
            <a:pPr>
              <a:spcBef>
                <a:spcPct val="0"/>
              </a:spcBef>
            </a:pPr>
            <a:r>
              <a:rPr lang="en-US" sz="1600" dirty="0" smtClean="0"/>
              <a:t>Bender Consulting Services, Inc.</a:t>
            </a:r>
          </a:p>
          <a:p>
            <a:pPr>
              <a:spcBef>
                <a:spcPct val="0"/>
              </a:spcBef>
            </a:pPr>
            <a:r>
              <a:rPr lang="en-US" sz="1600" dirty="0" smtClean="0"/>
              <a:t>The Camber Corporation</a:t>
            </a:r>
          </a:p>
          <a:p>
            <a:pPr>
              <a:spcBef>
                <a:spcPct val="0"/>
              </a:spcBef>
            </a:pPr>
            <a:r>
              <a:rPr lang="en-US" sz="1600" dirty="0" err="1" smtClean="0"/>
              <a:t>CenturyLink</a:t>
            </a:r>
            <a:endParaRPr lang="en-US" sz="1600" dirty="0" smtClean="0"/>
          </a:p>
          <a:p>
            <a:pPr>
              <a:spcBef>
                <a:spcPct val="0"/>
              </a:spcBef>
            </a:pPr>
            <a:r>
              <a:rPr lang="en-US" sz="1600" dirty="0" err="1" smtClean="0"/>
              <a:t>CodeNow</a:t>
            </a:r>
            <a:r>
              <a:rPr lang="en-US" sz="1600" dirty="0" smtClean="0"/>
              <a:t> </a:t>
            </a:r>
          </a:p>
          <a:p>
            <a:pPr>
              <a:spcBef>
                <a:spcPct val="0"/>
              </a:spcBef>
            </a:pPr>
            <a:r>
              <a:rPr lang="en-US" sz="1600" dirty="0" smtClean="0"/>
              <a:t>The Corp. for National &amp; Community Service</a:t>
            </a:r>
          </a:p>
          <a:p>
            <a:pPr>
              <a:spcBef>
                <a:spcPct val="0"/>
              </a:spcBef>
            </a:pPr>
            <a:r>
              <a:rPr lang="en-US" sz="1600" dirty="0" smtClean="0"/>
              <a:t>CVS Caremark</a:t>
            </a:r>
          </a:p>
          <a:p>
            <a:pPr>
              <a:spcBef>
                <a:spcPct val="0"/>
              </a:spcBef>
            </a:pPr>
            <a:r>
              <a:rPr lang="en-US" sz="1600" dirty="0" smtClean="0"/>
              <a:t>Deloitte</a:t>
            </a:r>
          </a:p>
          <a:p>
            <a:pPr>
              <a:spcBef>
                <a:spcPct val="0"/>
              </a:spcBef>
            </a:pPr>
            <a:r>
              <a:rPr lang="en-US" sz="1600" dirty="0" smtClean="0"/>
              <a:t>The Department of Agriculture</a:t>
            </a:r>
          </a:p>
          <a:p>
            <a:pPr>
              <a:spcBef>
                <a:spcPct val="0"/>
              </a:spcBef>
            </a:pPr>
            <a:r>
              <a:rPr lang="en-US" sz="1600" dirty="0" smtClean="0"/>
              <a:t>The Department of Health &amp; Human Services</a:t>
            </a:r>
          </a:p>
          <a:p>
            <a:pPr>
              <a:spcBef>
                <a:spcPct val="0"/>
              </a:spcBef>
            </a:pPr>
            <a:r>
              <a:rPr lang="en-US" sz="1600" dirty="0" smtClean="0"/>
              <a:t>The Department of the Interior</a:t>
            </a:r>
          </a:p>
          <a:p>
            <a:pPr>
              <a:spcBef>
                <a:spcPct val="0"/>
              </a:spcBef>
            </a:pPr>
            <a:r>
              <a:rPr lang="en-US" sz="1600" dirty="0" smtClean="0"/>
              <a:t>The Direct Employers Association</a:t>
            </a:r>
          </a:p>
          <a:p>
            <a:pPr>
              <a:spcBef>
                <a:spcPct val="0"/>
              </a:spcBef>
            </a:pPr>
            <a:r>
              <a:rPr lang="en-US" sz="1600" dirty="0" smtClean="0"/>
              <a:t>Discovery Communications</a:t>
            </a:r>
          </a:p>
          <a:p>
            <a:pPr>
              <a:spcBef>
                <a:spcPct val="0"/>
              </a:spcBef>
            </a:pPr>
            <a:r>
              <a:rPr lang="en-US" sz="1600" dirty="0" smtClean="0"/>
              <a:t>Easter Seals</a:t>
            </a:r>
          </a:p>
          <a:p>
            <a:pPr>
              <a:spcBef>
                <a:spcPct val="0"/>
              </a:spcBef>
            </a:pPr>
            <a:r>
              <a:rPr lang="en-US" sz="1600" dirty="0" smtClean="0"/>
              <a:t>Expeditors</a:t>
            </a:r>
          </a:p>
          <a:p>
            <a:pPr>
              <a:spcBef>
                <a:spcPct val="0"/>
              </a:spcBef>
            </a:pPr>
            <a:r>
              <a:rPr lang="en-US" sz="1600" dirty="0" smtClean="0"/>
              <a:t>Gap Inc.</a:t>
            </a:r>
          </a:p>
        </p:txBody>
      </p:sp>
      <p:sp>
        <p:nvSpPr>
          <p:cNvPr id="10250" name="Content Placeholder 19"/>
          <p:cNvSpPr>
            <a:spLocks noGrp="1"/>
          </p:cNvSpPr>
          <p:nvPr>
            <p:ph sz="half" idx="4294967295"/>
          </p:nvPr>
        </p:nvSpPr>
        <p:spPr>
          <a:xfrm>
            <a:off x="5562600" y="1371600"/>
            <a:ext cx="3581400" cy="4854575"/>
          </a:xfrm>
        </p:spPr>
        <p:txBody>
          <a:bodyPr/>
          <a:lstStyle/>
          <a:p>
            <a:pPr eaLnBrk="1" hangingPunct="1">
              <a:spcBef>
                <a:spcPct val="0"/>
              </a:spcBef>
            </a:pPr>
            <a:r>
              <a:rPr lang="en-US" sz="1600" dirty="0" smtClean="0"/>
              <a:t>General Dynamics C4 Systems</a:t>
            </a:r>
          </a:p>
          <a:p>
            <a:pPr eaLnBrk="1" hangingPunct="1">
              <a:spcBef>
                <a:spcPct val="0"/>
              </a:spcBef>
            </a:pPr>
            <a:r>
              <a:rPr lang="en-US" sz="1600" dirty="0" smtClean="0"/>
              <a:t>Goodwill Industries International</a:t>
            </a:r>
          </a:p>
          <a:p>
            <a:pPr eaLnBrk="1" hangingPunct="1">
              <a:spcBef>
                <a:spcPct val="0"/>
              </a:spcBef>
            </a:pPr>
            <a:r>
              <a:rPr lang="en-US" sz="1600" dirty="0" smtClean="0"/>
              <a:t>H-E-B</a:t>
            </a:r>
          </a:p>
          <a:p>
            <a:pPr eaLnBrk="1" hangingPunct="1">
              <a:spcBef>
                <a:spcPct val="0"/>
              </a:spcBef>
            </a:pPr>
            <a:r>
              <a:rPr lang="en-US" sz="1600" dirty="0" smtClean="0"/>
              <a:t>J.B. Hunt Transport</a:t>
            </a:r>
          </a:p>
          <a:p>
            <a:pPr eaLnBrk="1" hangingPunct="1">
              <a:spcBef>
                <a:spcPct val="0"/>
              </a:spcBef>
            </a:pPr>
            <a:r>
              <a:rPr lang="en-US" sz="1600" dirty="0" smtClean="0"/>
              <a:t>Jamba Juice**</a:t>
            </a:r>
          </a:p>
          <a:p>
            <a:pPr eaLnBrk="1" hangingPunct="1">
              <a:spcBef>
                <a:spcPct val="0"/>
              </a:spcBef>
            </a:pPr>
            <a:r>
              <a:rPr lang="en-US" sz="1600" dirty="0" smtClean="0"/>
              <a:t>JPMorgan Chase*</a:t>
            </a:r>
          </a:p>
          <a:p>
            <a:pPr eaLnBrk="1" hangingPunct="1">
              <a:spcBef>
                <a:spcPct val="0"/>
              </a:spcBef>
            </a:pPr>
            <a:r>
              <a:rPr lang="en-US" sz="1600" dirty="0" smtClean="0"/>
              <a:t>LinkedIn</a:t>
            </a:r>
          </a:p>
          <a:p>
            <a:pPr eaLnBrk="1" hangingPunct="1">
              <a:spcBef>
                <a:spcPct val="0"/>
              </a:spcBef>
            </a:pPr>
            <a:r>
              <a:rPr lang="en-US" sz="1600" dirty="0" smtClean="0"/>
              <a:t>Manpower Group</a:t>
            </a:r>
          </a:p>
          <a:p>
            <a:pPr eaLnBrk="1" hangingPunct="1">
              <a:spcBef>
                <a:spcPct val="0"/>
              </a:spcBef>
            </a:pPr>
            <a:r>
              <a:rPr lang="en-US" sz="1600" dirty="0" smtClean="0"/>
              <a:t>Operation HOPE</a:t>
            </a:r>
          </a:p>
          <a:p>
            <a:pPr eaLnBrk="1" hangingPunct="1">
              <a:spcBef>
                <a:spcPct val="0"/>
              </a:spcBef>
            </a:pPr>
            <a:r>
              <a:rPr lang="en-US" sz="1600" dirty="0" smtClean="0"/>
              <a:t>PricewaterhouseCoopers LLP</a:t>
            </a:r>
          </a:p>
          <a:p>
            <a:pPr eaLnBrk="1" hangingPunct="1">
              <a:spcBef>
                <a:spcPct val="0"/>
              </a:spcBef>
            </a:pPr>
            <a:r>
              <a:rPr lang="en-US" sz="1600" dirty="0" smtClean="0"/>
              <a:t>The SI Organization</a:t>
            </a:r>
          </a:p>
          <a:p>
            <a:pPr eaLnBrk="1" hangingPunct="1">
              <a:spcBef>
                <a:spcPct val="0"/>
              </a:spcBef>
            </a:pPr>
            <a:r>
              <a:rPr lang="en-US" sz="1600" dirty="0" smtClean="0"/>
              <a:t>Starbucks Coffee Company</a:t>
            </a:r>
          </a:p>
          <a:p>
            <a:pPr eaLnBrk="1" hangingPunct="1">
              <a:spcBef>
                <a:spcPct val="0"/>
              </a:spcBef>
            </a:pPr>
            <a:r>
              <a:rPr lang="en-US" sz="1600" dirty="0" smtClean="0"/>
              <a:t>State Street Corporation*</a:t>
            </a:r>
          </a:p>
          <a:p>
            <a:pPr eaLnBrk="1" hangingPunct="1">
              <a:spcBef>
                <a:spcPct val="0"/>
              </a:spcBef>
            </a:pPr>
            <a:r>
              <a:rPr lang="en-US" sz="1600" dirty="0" smtClean="0"/>
              <a:t>Syracuse University</a:t>
            </a:r>
          </a:p>
          <a:p>
            <a:pPr eaLnBrk="1" hangingPunct="1">
              <a:spcBef>
                <a:spcPct val="0"/>
              </a:spcBef>
            </a:pPr>
            <a:r>
              <a:rPr lang="en-US" sz="1600" dirty="0" smtClean="0"/>
              <a:t>The McGraw-Hill Companies</a:t>
            </a:r>
          </a:p>
          <a:p>
            <a:pPr eaLnBrk="1" hangingPunct="1">
              <a:spcBef>
                <a:spcPct val="0"/>
              </a:spcBef>
            </a:pPr>
            <a:r>
              <a:rPr lang="en-US" sz="1600" dirty="0" smtClean="0"/>
              <a:t>UPS</a:t>
            </a:r>
          </a:p>
          <a:p>
            <a:pPr eaLnBrk="1" hangingPunct="1">
              <a:spcBef>
                <a:spcPct val="0"/>
              </a:spcBef>
            </a:pPr>
            <a:r>
              <a:rPr lang="en-US" sz="1600" dirty="0" smtClean="0"/>
              <a:t>Viacom</a:t>
            </a:r>
          </a:p>
          <a:p>
            <a:pPr eaLnBrk="1" hangingPunct="1">
              <a:spcBef>
                <a:spcPct val="0"/>
              </a:spcBef>
            </a:pPr>
            <a:r>
              <a:rPr lang="en-US" sz="1600" dirty="0" smtClean="0"/>
              <a:t>WE ARE GOLF</a:t>
            </a:r>
          </a:p>
          <a:p>
            <a:pPr eaLnBrk="1" hangingPunct="1">
              <a:spcBef>
                <a:spcPct val="0"/>
              </a:spcBef>
            </a:pPr>
            <a:r>
              <a:rPr lang="en-US" sz="1600" dirty="0" smtClean="0"/>
              <a:t>Wells Fargo</a:t>
            </a:r>
          </a:p>
        </p:txBody>
      </p:sp>
      <p:sp>
        <p:nvSpPr>
          <p:cNvPr id="20" name="Slide Number Placeholder 15"/>
          <p:cNvSpPr txBox="1">
            <a:spLocks noGrp="1"/>
          </p:cNvSpPr>
          <p:nvPr/>
        </p:nvSpPr>
        <p:spPr>
          <a:xfrm>
            <a:off x="152400" y="6324600"/>
            <a:ext cx="2133600" cy="365125"/>
          </a:xfrm>
          <a:prstGeom prst="rect">
            <a:avLst/>
          </a:prstGeom>
          <a:noFill/>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l" eaLnBrk="1" hangingPunct="1"/>
            <a:fld id="{0A355E16-1753-406B-A1DB-1E5BD66D415B}" type="slidenum">
              <a:rPr lang="en-US" sz="1200">
                <a:solidFill>
                  <a:srgbClr val="898989"/>
                </a:solidFill>
              </a:rPr>
              <a:pPr algn="l" eaLnBrk="1" hangingPunct="1"/>
              <a:t>9</a:t>
            </a:fld>
            <a:endParaRPr lang="en-US" sz="1200">
              <a:solidFill>
                <a:srgbClr val="898989"/>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220</TotalTime>
  <Words>849</Words>
  <Application>Microsoft Office PowerPoint</Application>
  <PresentationFormat>On-screen Show (4:3)</PresentationFormat>
  <Paragraphs>152</Paragraphs>
  <Slides>11</Slides>
  <Notes>9</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Default Design</vt:lpstr>
      <vt:lpstr>Employment &amp; Training Strategies for Disconnected Youth   April 3, 2012 </vt:lpstr>
      <vt:lpstr>Roberta Gassman Deputy Assistant Secretary for Employment &amp; Training, U.S. Department of Labor  Jacqueline Freeman Unit Chief, Division of Youth Services, U.S. Department of Labor  Dave Roberts Office of Public Affairs, U.S. Department of Labor  Anthony Day Potomac Job Corps Center Graduate,  Kitchen Manager, Meatballs Restaurant   Edna Primrose (Facilitator) National Director, Office of Job Corps, U.S. Department of Labor</vt:lpstr>
      <vt:lpstr>Agenda</vt:lpstr>
      <vt:lpstr>John Kelly Senior Advisor to the CEO and Director of Partnerships and Public Engagement   For more information: http://www.americorps.gov/about/programs/nccc.asp </vt:lpstr>
      <vt:lpstr>Summer Jobs+</vt:lpstr>
      <vt:lpstr>Summer Jobs+ </vt:lpstr>
      <vt:lpstr>Summer Jobs+ Bank</vt:lpstr>
      <vt:lpstr>Summer Jobs+ Partners</vt:lpstr>
      <vt:lpstr>Summer Jobs+: Partners to Date</vt:lpstr>
      <vt:lpstr>Additional Resources</vt:lpstr>
      <vt:lpstr>Discussion</vt:lpstr>
    </vt:vector>
  </TitlesOfParts>
  <Company>Employment &amp; Training Administration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Employment &amp; Training Strategies for Disconnected Youth</dc:title>
  <dc:creator>johnson.dennis</dc:creator>
  <cp:lastModifiedBy>Scott</cp:lastModifiedBy>
  <cp:revision>25</cp:revision>
  <dcterms:created xsi:type="dcterms:W3CDTF">2012-03-28T17:31:04Z</dcterms:created>
  <dcterms:modified xsi:type="dcterms:W3CDTF">2012-05-03T13:54:18Z</dcterms:modified>
</cp:coreProperties>
</file>